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0"/>
  </p:notesMasterIdLst>
  <p:sldIdLst>
    <p:sldId id="256" r:id="rId2"/>
    <p:sldId id="257" r:id="rId3"/>
    <p:sldId id="264" r:id="rId4"/>
    <p:sldId id="271" r:id="rId5"/>
    <p:sldId id="261" r:id="rId6"/>
    <p:sldId id="262" r:id="rId7"/>
    <p:sldId id="263" r:id="rId8"/>
    <p:sldId id="267" r:id="rId9"/>
    <p:sldId id="268" r:id="rId10"/>
    <p:sldId id="274" r:id="rId11"/>
    <p:sldId id="284" r:id="rId12"/>
    <p:sldId id="283" r:id="rId13"/>
    <p:sldId id="276" r:id="rId14"/>
    <p:sldId id="282" r:id="rId15"/>
    <p:sldId id="280" r:id="rId16"/>
    <p:sldId id="281" r:id="rId17"/>
    <p:sldId id="279"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4" d="100"/>
          <a:sy n="74" d="100"/>
        </p:scale>
        <p:origin x="-96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9F3521-F9DF-4070-94B7-6D36E937A19B}" type="datetimeFigureOut">
              <a:rPr lang="en-US" smtClean="0"/>
              <a:t>9/20/2013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D27E8B-AF68-499B-A3F8-2E56F26B82B4}" type="slidenum">
              <a:rPr lang="en-US" smtClean="0"/>
              <a:t>‹#›</a:t>
            </a:fld>
            <a:endParaRPr lang="en-US"/>
          </a:p>
        </p:txBody>
      </p:sp>
    </p:spTree>
    <p:extLst>
      <p:ext uri="{BB962C8B-B14F-4D97-AF65-F5344CB8AC3E}">
        <p14:creationId xmlns:p14="http://schemas.microsoft.com/office/powerpoint/2010/main" val="2901685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r>
              <a:rPr lang="en-US" smtClean="0"/>
              <a:t>My goal here is to introduce you to a list of some of those possibilities and get you to begin thinking about what the field of mathematics has to offer. So that when you leave here you can seek out information and start thinking about what you might want to do when you obtain your degree.</a:t>
            </a:r>
          </a:p>
        </p:txBody>
      </p:sp>
      <p:sp>
        <p:nvSpPr>
          <p:cNvPr id="29700" name="Slide Number Placeholder 3"/>
          <p:cNvSpPr>
            <a:spLocks noGrp="1"/>
          </p:cNvSpPr>
          <p:nvPr>
            <p:ph type="sldNum" sz="quarter" idx="5"/>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07F7ED25-9ACC-4126-B757-B8687CAA1C88}" type="slidenum">
              <a:rPr lang="en-US" sz="1200" smtClean="0"/>
              <a:pPr eaLnBrk="1" hangingPunct="1"/>
              <a:t>10</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r>
              <a:rPr lang="en-US" smtClean="0"/>
              <a:t>My goal here is to introduce you to a list of some of those possibilities and get you to begin thinking about what the field of mathematics has to offer. So that when you leave here you can seek out information and start thinking about what you might want to do when you obtain your degree.</a:t>
            </a:r>
          </a:p>
        </p:txBody>
      </p:sp>
      <p:sp>
        <p:nvSpPr>
          <p:cNvPr id="29700" name="Slide Number Placeholder 3"/>
          <p:cNvSpPr>
            <a:spLocks noGrp="1"/>
          </p:cNvSpPr>
          <p:nvPr>
            <p:ph type="sldNum" sz="quarter" idx="5"/>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07F7ED25-9ACC-4126-B757-B8687CAA1C88}" type="slidenum">
              <a:rPr lang="en-US" sz="1200" smtClean="0"/>
              <a:pPr eaLnBrk="1" hangingPunct="1"/>
              <a:t>11</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r>
              <a:rPr lang="en-US" smtClean="0"/>
              <a:t>My goal here is to introduce you to a list of some of those possibilities and get you to begin thinking about what the field of mathematics has to offer. So that when you leave here you can seek out information and start thinking about what you might want to do when you obtain your degree.</a:t>
            </a:r>
          </a:p>
        </p:txBody>
      </p:sp>
      <p:sp>
        <p:nvSpPr>
          <p:cNvPr id="29700" name="Slide Number Placeholder 3"/>
          <p:cNvSpPr>
            <a:spLocks noGrp="1"/>
          </p:cNvSpPr>
          <p:nvPr>
            <p:ph type="sldNum" sz="quarter" idx="5"/>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07F7ED25-9ACC-4126-B757-B8687CAA1C88}" type="slidenum">
              <a:rPr lang="en-US" sz="1200" smtClean="0"/>
              <a:pPr eaLnBrk="1" hangingPunct="1"/>
              <a:t>12</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r>
              <a:rPr lang="en-US" smtClean="0"/>
              <a:t>Law schools and business schools have taken note of this and welcome math majors into their professions because of their strong analytical and problem solving skills. The same is true for medical schools. This next chart shows…..</a:t>
            </a:r>
          </a:p>
        </p:txBody>
      </p:sp>
      <p:sp>
        <p:nvSpPr>
          <p:cNvPr id="33796" name="Slide Number Placeholder 3"/>
          <p:cNvSpPr>
            <a:spLocks noGrp="1"/>
          </p:cNvSpPr>
          <p:nvPr>
            <p:ph type="sldNum" sz="quarter" idx="5"/>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BBDDDE66-31AF-4659-B823-8A3FD431CCD1}" type="slidenum">
              <a:rPr lang="en-US" sz="1200" smtClean="0"/>
              <a:pPr eaLnBrk="1" hangingPunct="1"/>
              <a:t>17</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5BCEB5-467C-4DF3-9225-7E47D968528C}" type="datetimeFigureOut">
              <a:rPr lang="en-US" smtClean="0"/>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1E483-3018-44A2-B65C-5E0259A54DE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5BCEB5-467C-4DF3-9225-7E47D968528C}" type="datetimeFigureOut">
              <a:rPr lang="en-US" smtClean="0"/>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1E483-3018-44A2-B65C-5E0259A54DE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35BCEB5-467C-4DF3-9225-7E47D968528C}" type="datetimeFigureOut">
              <a:rPr lang="en-US" smtClean="0"/>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1E483-3018-44A2-B65C-5E0259A54DED}"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5BCEB5-467C-4DF3-9225-7E47D968528C}" type="datetimeFigureOut">
              <a:rPr lang="en-US" smtClean="0"/>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1E483-3018-44A2-B65C-5E0259A54DED}"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5BCEB5-467C-4DF3-9225-7E47D968528C}" type="datetimeFigureOut">
              <a:rPr lang="en-US" smtClean="0"/>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1E483-3018-44A2-B65C-5E0259A54DE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35BCEB5-467C-4DF3-9225-7E47D968528C}" type="datetimeFigureOut">
              <a:rPr lang="en-US" smtClean="0"/>
              <a:t>9/20/2013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1E483-3018-44A2-B65C-5E0259A54DED}"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5BCEB5-467C-4DF3-9225-7E47D968528C}" type="datetimeFigureOut">
              <a:rPr lang="en-US" smtClean="0"/>
              <a:t>9/20/2013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E1E483-3018-44A2-B65C-5E0259A54D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5BCEB5-467C-4DF3-9225-7E47D968528C}" type="datetimeFigureOut">
              <a:rPr lang="en-US" smtClean="0"/>
              <a:t>9/20/2013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E1E483-3018-44A2-B65C-5E0259A54DE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35BCEB5-467C-4DF3-9225-7E47D968528C}" type="datetimeFigureOut">
              <a:rPr lang="en-US" smtClean="0"/>
              <a:t>9/20/2013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E1E483-3018-44A2-B65C-5E0259A54DE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35BCEB5-467C-4DF3-9225-7E47D968528C}" type="datetimeFigureOut">
              <a:rPr lang="en-US" smtClean="0"/>
              <a:t>9/20/2013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1E483-3018-44A2-B65C-5E0259A54DED}"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5BCEB5-467C-4DF3-9225-7E47D968528C}" type="datetimeFigureOut">
              <a:rPr lang="en-US" smtClean="0"/>
              <a:t>9/20/2013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1E483-3018-44A2-B65C-5E0259A54DED}"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35BCEB5-467C-4DF3-9225-7E47D968528C}" type="datetimeFigureOut">
              <a:rPr lang="en-US" smtClean="0"/>
              <a:t>9/20/2013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2E1E483-3018-44A2-B65C-5E0259A54DED}"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www.amstat.org/Careers/" TargetMode="External"/><Relationship Id="rId3" Type="http://schemas.openxmlformats.org/officeDocument/2006/relationships/hyperlink" Target="http://www.ams.org/profession/career-info/early-careers/early-careers" TargetMode="External"/><Relationship Id="rId7" Type="http://schemas.openxmlformats.org/officeDocument/2006/relationships/hyperlink" Target="http://www.careers-in-finance.com/" TargetMode="External"/><Relationship Id="rId2" Type="http://schemas.openxmlformats.org/officeDocument/2006/relationships/hyperlink" Target="http://weusemath.org/" TargetMode="External"/><Relationship Id="rId1" Type="http://schemas.openxmlformats.org/officeDocument/2006/relationships/slideLayout" Target="../slideLayouts/slideLayout2.xml"/><Relationship Id="rId6" Type="http://schemas.openxmlformats.org/officeDocument/2006/relationships/hyperlink" Target="http://www.careers-in-business.com/" TargetMode="External"/><Relationship Id="rId5" Type="http://schemas.openxmlformats.org/officeDocument/2006/relationships/hyperlink" Target="http://www.beanactuary.org/" TargetMode="External"/><Relationship Id="rId4" Type="http://schemas.openxmlformats.org/officeDocument/2006/relationships/hyperlink" Target="http://www.msri.org/ext/CareersInMathematics.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hagedorn@tcnj.edu" TargetMode="External"/><Relationship Id="rId2" Type="http://schemas.openxmlformats.org/officeDocument/2006/relationships/hyperlink" Target="mailto:liebars@tcnj.edu" TargetMode="External"/><Relationship Id="rId1" Type="http://schemas.openxmlformats.org/officeDocument/2006/relationships/slideLayout" Target="../slideLayouts/slideLayout2.xml"/><Relationship Id="rId4" Type="http://schemas.openxmlformats.org/officeDocument/2006/relationships/hyperlink" Target="http://www.tcnj.edu/~mathsta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09600"/>
            <a:ext cx="7772400" cy="1780108"/>
          </a:xfrm>
        </p:spPr>
        <p:txBody>
          <a:bodyPr>
            <a:normAutofit/>
          </a:bodyPr>
          <a:lstStyle/>
          <a:p>
            <a:r>
              <a:rPr lang="en-US" dirty="0" smtClean="0"/>
              <a:t>Department of Mathematics and Statistics</a:t>
            </a:r>
            <a:endParaRPr lang="en-US" dirty="0"/>
          </a:p>
        </p:txBody>
      </p:sp>
      <p:pic>
        <p:nvPicPr>
          <p:cNvPr id="4" name="Picture 3" descr="2012 Dept Photo.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4000"/>
                    </a14:imgEffect>
                    <a14:imgEffect>
                      <a14:colorTemperature colorTemp="7200"/>
                    </a14:imgEffect>
                    <a14:imgEffect>
                      <a14:brightnessContrast bright="33000" contrast="14000"/>
                    </a14:imgEffect>
                  </a14:imgLayer>
                </a14:imgProps>
              </a:ext>
              <a:ext uri="{28A0092B-C50C-407E-A947-70E740481C1C}">
                <a14:useLocalDpi xmlns:a14="http://schemas.microsoft.com/office/drawing/2010/main" val="0"/>
              </a:ext>
            </a:extLst>
          </a:blip>
          <a:srcRect l="9515" t="13602" r="-215" b="11204"/>
          <a:stretch/>
        </p:blipFill>
        <p:spPr>
          <a:xfrm>
            <a:off x="1828800" y="2438400"/>
            <a:ext cx="5791200" cy="3586078"/>
          </a:xfrm>
          <a:prstGeom prst="rect">
            <a:avLst/>
          </a:prstGeom>
          <a:ln w="66675" cmpd="thinThick">
            <a:solidFill>
              <a:schemeClr val="tx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pPr eaLnBrk="1" hangingPunct="1"/>
            <a:r>
              <a:rPr lang="en-US" sz="3200" dirty="0" smtClean="0"/>
              <a:t>Why Get </a:t>
            </a:r>
            <a:r>
              <a:rPr lang="en-US" sz="3200" dirty="0" smtClean="0"/>
              <a:t>A Math Degree?</a:t>
            </a:r>
            <a:br>
              <a:rPr lang="en-US" sz="3200" dirty="0" smtClean="0"/>
            </a:br>
            <a:r>
              <a:rPr lang="en-US" sz="2400" dirty="0" smtClean="0"/>
              <a:t>Comparison With Other Degrees</a:t>
            </a:r>
            <a:endParaRPr lang="en-US" sz="2400" dirty="0" smtClean="0"/>
          </a:p>
        </p:txBody>
      </p:sp>
      <p:graphicFrame>
        <p:nvGraphicFramePr>
          <p:cNvPr id="6" name="Table 5"/>
          <p:cNvGraphicFramePr>
            <a:graphicFrameLocks noGrp="1"/>
          </p:cNvGraphicFramePr>
          <p:nvPr>
            <p:extLst>
              <p:ext uri="{D42A27DB-BD31-4B8C-83A1-F6EECF244321}">
                <p14:modId xmlns:p14="http://schemas.microsoft.com/office/powerpoint/2010/main" val="3581653"/>
              </p:ext>
            </p:extLst>
          </p:nvPr>
        </p:nvGraphicFramePr>
        <p:xfrm>
          <a:off x="304801" y="1905000"/>
          <a:ext cx="3428999" cy="1752910"/>
        </p:xfrm>
        <a:graphic>
          <a:graphicData uri="http://schemas.openxmlformats.org/drawingml/2006/table">
            <a:tbl>
              <a:tblPr>
                <a:effectLst>
                  <a:outerShdw blurRad="50800" dist="38100" dir="2700000" algn="tl" rotWithShape="0">
                    <a:prstClr val="black">
                      <a:alpha val="40000"/>
                    </a:prstClr>
                  </a:outerShdw>
                </a:effectLst>
                <a:tableStyleId>{08FB837D-C827-4EFA-A057-4D05807E0F7C}</a:tableStyleId>
              </a:tblPr>
              <a:tblGrid>
                <a:gridCol w="1676399"/>
                <a:gridCol w="1752600"/>
              </a:tblGrid>
              <a:tr h="304800">
                <a:tc>
                  <a:txBody>
                    <a:bodyPr/>
                    <a:lstStyle/>
                    <a:p>
                      <a:pPr algn="ctr"/>
                      <a:r>
                        <a:rPr lang="en-US" sz="1800" b="1" u="none" dirty="0" smtClean="0">
                          <a:effectLst/>
                        </a:rPr>
                        <a:t>MAJOR</a:t>
                      </a:r>
                      <a:endParaRPr lang="en-US" sz="1800" b="1" u="none" dirty="0">
                        <a:effectLst/>
                      </a:endParaRPr>
                    </a:p>
                  </a:txBody>
                  <a:tcPr marL="7651" marR="7651" marT="7651" marB="7651"/>
                </a:tc>
                <a:tc>
                  <a:txBody>
                    <a:bodyPr/>
                    <a:lstStyle/>
                    <a:p>
                      <a:pPr algn="ctr"/>
                      <a:r>
                        <a:rPr lang="en-US" sz="1800" b="1" u="none" dirty="0" smtClean="0">
                          <a:effectLst/>
                        </a:rPr>
                        <a:t>Unemployment</a:t>
                      </a:r>
                      <a:endParaRPr lang="en-US" sz="1800" b="1" u="none" dirty="0">
                        <a:effectLst/>
                      </a:endParaRPr>
                    </a:p>
                  </a:txBody>
                  <a:tcPr marL="7651" marR="7651" marT="7651" marB="7651"/>
                </a:tc>
              </a:tr>
              <a:tr h="289360">
                <a:tc>
                  <a:txBody>
                    <a:bodyPr/>
                    <a:lstStyle/>
                    <a:p>
                      <a:pPr algn="l"/>
                      <a:r>
                        <a:rPr lang="en-US" sz="1800" dirty="0">
                          <a:effectLst/>
                        </a:rPr>
                        <a:t>Mathematics</a:t>
                      </a:r>
                      <a:endParaRPr lang="en-US" sz="1800" b="1" dirty="0">
                        <a:solidFill>
                          <a:srgbClr val="B80000"/>
                        </a:solidFill>
                        <a:effectLst/>
                      </a:endParaRPr>
                    </a:p>
                  </a:txBody>
                  <a:tcPr marL="7651" marR="7651" marT="7651" marB="7651"/>
                </a:tc>
                <a:tc>
                  <a:txBody>
                    <a:bodyPr/>
                    <a:lstStyle/>
                    <a:p>
                      <a:pPr algn="l"/>
                      <a:r>
                        <a:rPr lang="en-US" sz="1800" baseline="0" dirty="0" smtClean="0">
                          <a:effectLst/>
                        </a:rPr>
                        <a:t> </a:t>
                      </a:r>
                      <a:r>
                        <a:rPr lang="en-US" sz="1800" dirty="0" smtClean="0">
                          <a:effectLst/>
                        </a:rPr>
                        <a:t>5.0%</a:t>
                      </a:r>
                      <a:endParaRPr lang="en-US" sz="1800" b="1" dirty="0">
                        <a:solidFill>
                          <a:srgbClr val="B80000"/>
                        </a:solidFill>
                        <a:effectLst/>
                      </a:endParaRPr>
                    </a:p>
                  </a:txBody>
                  <a:tcPr marL="7651" marR="7651" marT="7651" marB="7651"/>
                </a:tc>
              </a:tr>
              <a:tr h="289360">
                <a:tc>
                  <a:txBody>
                    <a:bodyPr/>
                    <a:lstStyle/>
                    <a:p>
                      <a:pPr algn="l"/>
                      <a:r>
                        <a:rPr lang="en-US" sz="1800" dirty="0" smtClean="0">
                          <a:effectLst/>
                        </a:rPr>
                        <a:t>Math &amp; Comp</a:t>
                      </a:r>
                      <a:endParaRPr lang="en-US" sz="1800" dirty="0">
                        <a:solidFill>
                          <a:srgbClr val="000099"/>
                        </a:solidFill>
                        <a:effectLst/>
                      </a:endParaRPr>
                    </a:p>
                  </a:txBody>
                  <a:tcPr marL="7651" marR="7651" marT="7651" marB="7651"/>
                </a:tc>
                <a:tc>
                  <a:txBody>
                    <a:bodyPr/>
                    <a:lstStyle/>
                    <a:p>
                      <a:pPr algn="l"/>
                      <a:r>
                        <a:rPr lang="en-US" sz="1800" baseline="0" dirty="0" smtClean="0">
                          <a:effectLst/>
                        </a:rPr>
                        <a:t> </a:t>
                      </a:r>
                      <a:r>
                        <a:rPr lang="en-US" sz="1800" dirty="0" smtClean="0">
                          <a:effectLst/>
                        </a:rPr>
                        <a:t>3.5</a:t>
                      </a:r>
                      <a:r>
                        <a:rPr lang="en-US" sz="1800" dirty="0">
                          <a:effectLst/>
                        </a:rPr>
                        <a:t>%</a:t>
                      </a:r>
                      <a:endParaRPr lang="en-US" sz="1800" dirty="0">
                        <a:solidFill>
                          <a:srgbClr val="000099"/>
                        </a:solidFill>
                        <a:effectLst/>
                      </a:endParaRPr>
                    </a:p>
                  </a:txBody>
                  <a:tcPr marL="7651" marR="7651" marT="7651" marB="7651"/>
                </a:tc>
              </a:tr>
              <a:tr h="289360">
                <a:tc>
                  <a:txBody>
                    <a:bodyPr/>
                    <a:lstStyle/>
                    <a:p>
                      <a:pPr algn="l"/>
                      <a:r>
                        <a:rPr lang="en-US" sz="1800" dirty="0" smtClean="0">
                          <a:effectLst/>
                        </a:rPr>
                        <a:t>Math Ed.</a:t>
                      </a:r>
                      <a:endParaRPr lang="en-US" sz="1800" dirty="0">
                        <a:solidFill>
                          <a:srgbClr val="000099"/>
                        </a:solidFill>
                        <a:effectLst/>
                      </a:endParaRPr>
                    </a:p>
                  </a:txBody>
                  <a:tcPr marL="7651" marR="7651" marT="7651" marB="7651"/>
                </a:tc>
                <a:tc>
                  <a:txBody>
                    <a:bodyPr/>
                    <a:lstStyle/>
                    <a:p>
                      <a:pPr algn="l"/>
                      <a:r>
                        <a:rPr lang="en-US" sz="1800" dirty="0" smtClean="0">
                          <a:effectLst/>
                        </a:rPr>
                        <a:t> 3.4%</a:t>
                      </a:r>
                      <a:endParaRPr lang="en-US" sz="1800" dirty="0">
                        <a:solidFill>
                          <a:srgbClr val="000099"/>
                        </a:solidFill>
                        <a:effectLst/>
                      </a:endParaRPr>
                    </a:p>
                  </a:txBody>
                  <a:tcPr marL="7651" marR="7651" marT="7651" marB="7651"/>
                </a:tc>
              </a:tr>
              <a:tr h="289360">
                <a:tc>
                  <a:txBody>
                    <a:bodyPr/>
                    <a:lstStyle/>
                    <a:p>
                      <a:pPr algn="l"/>
                      <a:r>
                        <a:rPr lang="en-US" sz="1800" dirty="0" smtClean="0">
                          <a:solidFill>
                            <a:schemeClr val="dk1"/>
                          </a:solidFill>
                          <a:effectLst/>
                        </a:rPr>
                        <a:t>Actuarial</a:t>
                      </a:r>
                      <a:endParaRPr lang="en-US" sz="1800" dirty="0">
                        <a:solidFill>
                          <a:srgbClr val="000099"/>
                        </a:solidFill>
                        <a:effectLst/>
                      </a:endParaRPr>
                    </a:p>
                  </a:txBody>
                  <a:tcPr marL="7651" marR="7651" marT="7651" marB="7651"/>
                </a:tc>
                <a:tc>
                  <a:txBody>
                    <a:bodyPr/>
                    <a:lstStyle/>
                    <a:p>
                      <a:pPr algn="l"/>
                      <a:r>
                        <a:rPr lang="en-US" sz="1800" baseline="0" dirty="0" smtClean="0">
                          <a:effectLst/>
                        </a:rPr>
                        <a:t> </a:t>
                      </a:r>
                      <a:r>
                        <a:rPr lang="en-US" sz="1800" dirty="0" smtClean="0">
                          <a:effectLst/>
                        </a:rPr>
                        <a:t>0.0%</a:t>
                      </a:r>
                      <a:endParaRPr lang="en-US" sz="1800" dirty="0">
                        <a:solidFill>
                          <a:srgbClr val="000099"/>
                        </a:solidFill>
                        <a:effectLst/>
                      </a:endParaRPr>
                    </a:p>
                  </a:txBody>
                  <a:tcPr marL="7651" marR="7651" marT="7651" marB="7651"/>
                </a:tc>
              </a:tr>
              <a:tr h="289360">
                <a:tc>
                  <a:txBody>
                    <a:bodyPr/>
                    <a:lstStyle/>
                    <a:p>
                      <a:pPr algn="l"/>
                      <a:r>
                        <a:rPr lang="en-US" sz="1800" dirty="0" smtClean="0">
                          <a:effectLst/>
                        </a:rPr>
                        <a:t>Statistics</a:t>
                      </a:r>
                      <a:endParaRPr lang="en-US" sz="1800" dirty="0">
                        <a:solidFill>
                          <a:srgbClr val="000099"/>
                        </a:solidFill>
                        <a:effectLst/>
                      </a:endParaRPr>
                    </a:p>
                  </a:txBody>
                  <a:tcPr marL="7651" marR="7651" marT="7651" marB="7651"/>
                </a:tc>
                <a:tc>
                  <a:txBody>
                    <a:bodyPr/>
                    <a:lstStyle/>
                    <a:p>
                      <a:pPr algn="l"/>
                      <a:r>
                        <a:rPr lang="en-US" sz="1800" baseline="0" dirty="0" smtClean="0">
                          <a:effectLst/>
                        </a:rPr>
                        <a:t> </a:t>
                      </a:r>
                      <a:r>
                        <a:rPr lang="en-US" sz="1800" dirty="0" smtClean="0">
                          <a:effectLst/>
                        </a:rPr>
                        <a:t>6.9</a:t>
                      </a:r>
                      <a:r>
                        <a:rPr lang="en-US" sz="1800" dirty="0">
                          <a:effectLst/>
                        </a:rPr>
                        <a:t>%</a:t>
                      </a:r>
                      <a:endParaRPr lang="en-US" sz="1800" dirty="0">
                        <a:solidFill>
                          <a:srgbClr val="000099"/>
                        </a:solidFill>
                        <a:effectLst/>
                      </a:endParaRPr>
                    </a:p>
                  </a:txBody>
                  <a:tcPr marL="7651" marR="7651" marT="7651" marB="7651"/>
                </a:tc>
              </a:tr>
            </a:tbl>
          </a:graphicData>
        </a:graphic>
      </p:graphicFrame>
      <p:sp>
        <p:nvSpPr>
          <p:cNvPr id="3" name="TextBox 2"/>
          <p:cNvSpPr txBox="1"/>
          <p:nvPr/>
        </p:nvSpPr>
        <p:spPr>
          <a:xfrm>
            <a:off x="304800" y="3832617"/>
            <a:ext cx="2819400" cy="461665"/>
          </a:xfrm>
          <a:prstGeom prst="rect">
            <a:avLst/>
          </a:prstGeom>
          <a:noFill/>
        </p:spPr>
        <p:txBody>
          <a:bodyPr wrap="square" rtlCol="0">
            <a:spAutoFit/>
          </a:bodyPr>
          <a:lstStyle/>
          <a:p>
            <a:r>
              <a:rPr lang="en-US" sz="1200" dirty="0" smtClean="0"/>
              <a:t>Wall Street Journal, 2010 Census</a:t>
            </a:r>
          </a:p>
          <a:p>
            <a:r>
              <a:rPr lang="en-US" sz="1200" dirty="0" smtClean="0"/>
              <a:t>Rate 9.6% highest year.</a:t>
            </a:r>
            <a:endParaRPr lang="en-US" sz="1200" dirty="0"/>
          </a:p>
        </p:txBody>
      </p:sp>
      <p:sp>
        <p:nvSpPr>
          <p:cNvPr id="7" name="Rectangle 1"/>
          <p:cNvSpPr>
            <a:spLocks noChangeArrowheads="1"/>
          </p:cNvSpPr>
          <p:nvPr/>
        </p:nvSpPr>
        <p:spPr bwMode="auto">
          <a:xfrm>
            <a:off x="4224338" y="2212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pitchFamily="34" charset="0"/>
                <a:cs typeface="Arial" pitchFamily="34" charset="0"/>
              </a:rPr>
              <a:t>Source: PayScale Inc.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416836"/>
            <a:ext cx="5297487" cy="51085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3737113" y="6525398"/>
            <a:ext cx="2819400" cy="276999"/>
          </a:xfrm>
          <a:prstGeom prst="rect">
            <a:avLst/>
          </a:prstGeom>
          <a:noFill/>
        </p:spPr>
        <p:txBody>
          <a:bodyPr wrap="square" rtlCol="0">
            <a:spAutoFit/>
          </a:bodyPr>
          <a:lstStyle/>
          <a:p>
            <a:r>
              <a:rPr lang="en-US" sz="1200" dirty="0" smtClean="0"/>
              <a:t>Wall Street Journal, from </a:t>
            </a:r>
            <a:r>
              <a:rPr lang="en-US" sz="1200" dirty="0" err="1" smtClean="0"/>
              <a:t>PayScale</a:t>
            </a:r>
            <a:r>
              <a:rPr lang="en-US" sz="1200" dirty="0" smtClean="0"/>
              <a:t> Inc.</a:t>
            </a:r>
            <a:endParaRPr lang="en-US" sz="1200" dirty="0"/>
          </a:p>
        </p:txBody>
      </p:sp>
    </p:spTree>
    <p:extLst>
      <p:ext uri="{BB962C8B-B14F-4D97-AF65-F5344CB8AC3E}">
        <p14:creationId xmlns:p14="http://schemas.microsoft.com/office/powerpoint/2010/main" val="538570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pPr eaLnBrk="1" hangingPunct="1"/>
            <a:r>
              <a:rPr lang="en-US" sz="3200" dirty="0" smtClean="0"/>
              <a:t>Why Get </a:t>
            </a:r>
            <a:r>
              <a:rPr lang="en-US" sz="3200" dirty="0" smtClean="0"/>
              <a:t>A Math Degree?</a:t>
            </a:r>
            <a:br>
              <a:rPr lang="en-US" sz="3200" dirty="0" smtClean="0"/>
            </a:br>
            <a:r>
              <a:rPr lang="en-US" sz="2400" dirty="0" smtClean="0"/>
              <a:t>Comparison With Other Careers</a:t>
            </a:r>
            <a:endParaRPr lang="en-US" sz="2400" dirty="0" smtClean="0"/>
          </a:p>
        </p:txBody>
      </p:sp>
      <p:sp>
        <p:nvSpPr>
          <p:cNvPr id="3" name="TextBox 2"/>
          <p:cNvSpPr txBox="1"/>
          <p:nvPr/>
        </p:nvSpPr>
        <p:spPr>
          <a:xfrm>
            <a:off x="3200400" y="5846368"/>
            <a:ext cx="2819400" cy="461665"/>
          </a:xfrm>
          <a:prstGeom prst="rect">
            <a:avLst/>
          </a:prstGeom>
          <a:noFill/>
        </p:spPr>
        <p:txBody>
          <a:bodyPr wrap="square" rtlCol="0">
            <a:spAutoFit/>
          </a:bodyPr>
          <a:lstStyle/>
          <a:p>
            <a:r>
              <a:rPr lang="en-US" sz="1200" dirty="0" smtClean="0"/>
              <a:t>Jobs Rated.com</a:t>
            </a:r>
          </a:p>
          <a:p>
            <a:r>
              <a:rPr lang="en-US" sz="1200" dirty="0" smtClean="0"/>
              <a:t>200 careers</a:t>
            </a:r>
            <a:endParaRPr lang="en-US" sz="1200" dirty="0"/>
          </a:p>
        </p:txBody>
      </p:sp>
      <p:graphicFrame>
        <p:nvGraphicFramePr>
          <p:cNvPr id="2" name="Table 1"/>
          <p:cNvGraphicFramePr>
            <a:graphicFrameLocks noGrp="1"/>
          </p:cNvGraphicFramePr>
          <p:nvPr>
            <p:extLst>
              <p:ext uri="{D42A27DB-BD31-4B8C-83A1-F6EECF244321}">
                <p14:modId xmlns:p14="http://schemas.microsoft.com/office/powerpoint/2010/main" val="1570789969"/>
              </p:ext>
            </p:extLst>
          </p:nvPr>
        </p:nvGraphicFramePr>
        <p:xfrm>
          <a:off x="2628900" y="1597169"/>
          <a:ext cx="3962400" cy="4710864"/>
        </p:xfrm>
        <a:graphic>
          <a:graphicData uri="http://schemas.openxmlformats.org/drawingml/2006/table">
            <a:tbl>
              <a:tblPr firstRow="1">
                <a:tableStyleId>{08FB837D-C827-4EFA-A057-4D05807E0F7C}</a:tableStyleId>
              </a:tblPr>
              <a:tblGrid>
                <a:gridCol w="2590800"/>
                <a:gridCol w="1371600"/>
              </a:tblGrid>
              <a:tr h="442007">
                <a:tc>
                  <a:txBody>
                    <a:bodyPr/>
                    <a:lstStyle/>
                    <a:p>
                      <a:pPr algn="ctr" fontAlgn="t"/>
                      <a:r>
                        <a:rPr lang="en-US" sz="1600" b="1" u="none" dirty="0">
                          <a:effectLst/>
                        </a:rPr>
                        <a:t>JOB</a:t>
                      </a:r>
                      <a:br>
                        <a:rPr lang="en-US" sz="1600" b="1" u="none" dirty="0">
                          <a:effectLst/>
                        </a:rPr>
                      </a:br>
                      <a:endParaRPr lang="en-US" sz="1600" b="1" u="none" dirty="0">
                        <a:solidFill>
                          <a:srgbClr val="000000"/>
                        </a:solidFill>
                        <a:effectLst/>
                      </a:endParaRPr>
                    </a:p>
                  </a:txBody>
                  <a:tcPr marL="2164" marR="2164" marT="2164" marB="2164" anchor="ctr"/>
                </a:tc>
                <a:tc>
                  <a:txBody>
                    <a:bodyPr/>
                    <a:lstStyle/>
                    <a:p>
                      <a:pPr algn="ctr" fontAlgn="t"/>
                      <a:r>
                        <a:rPr lang="en-US" sz="1600" b="1" u="none" dirty="0">
                          <a:effectLst/>
                        </a:rPr>
                        <a:t>SATISFACTION RANKING</a:t>
                      </a:r>
                      <a:endParaRPr lang="en-US" sz="1600" b="1" u="none" dirty="0">
                        <a:solidFill>
                          <a:srgbClr val="000000"/>
                        </a:solidFill>
                        <a:effectLst/>
                      </a:endParaRPr>
                    </a:p>
                  </a:txBody>
                  <a:tcPr marL="2164" marR="2164" marT="2164" marB="2164" anchor="ctr"/>
                </a:tc>
              </a:tr>
              <a:tr h="243793">
                <a:tc>
                  <a:txBody>
                    <a:bodyPr/>
                    <a:lstStyle/>
                    <a:p>
                      <a:pPr algn="l" fontAlgn="t"/>
                      <a:r>
                        <a:rPr lang="en-US" sz="1600" dirty="0">
                          <a:effectLst/>
                        </a:rPr>
                        <a:t>Mathematician</a:t>
                      </a:r>
                      <a:endParaRPr lang="en-US" sz="1600" b="1" dirty="0">
                        <a:solidFill>
                          <a:srgbClr val="B80000"/>
                        </a:solidFill>
                        <a:effectLst/>
                      </a:endParaRPr>
                    </a:p>
                  </a:txBody>
                  <a:tcPr marL="2164" marR="2164" marT="2164" marB="2164"/>
                </a:tc>
                <a:tc>
                  <a:txBody>
                    <a:bodyPr/>
                    <a:lstStyle/>
                    <a:p>
                      <a:pPr algn="ctr" fontAlgn="t"/>
                      <a:r>
                        <a:rPr lang="en-US" sz="1600" dirty="0">
                          <a:effectLst/>
                        </a:rPr>
                        <a:t>1</a:t>
                      </a:r>
                      <a:endParaRPr lang="en-US" sz="1600" dirty="0">
                        <a:solidFill>
                          <a:srgbClr val="C80000"/>
                        </a:solidFill>
                        <a:effectLst/>
                      </a:endParaRPr>
                    </a:p>
                  </a:txBody>
                  <a:tcPr marL="2164" marR="2164" marT="2164" marB="2164"/>
                </a:tc>
              </a:tr>
              <a:tr h="228600">
                <a:tc>
                  <a:txBody>
                    <a:bodyPr/>
                    <a:lstStyle/>
                    <a:p>
                      <a:pPr algn="l" fontAlgn="t"/>
                      <a:r>
                        <a:rPr lang="en-US" sz="1600" dirty="0">
                          <a:effectLst/>
                        </a:rPr>
                        <a:t>Actuary</a:t>
                      </a:r>
                      <a:endParaRPr lang="en-US" sz="1600" dirty="0">
                        <a:solidFill>
                          <a:srgbClr val="C80000"/>
                        </a:solidFill>
                        <a:effectLst/>
                      </a:endParaRPr>
                    </a:p>
                  </a:txBody>
                  <a:tcPr marL="2164" marR="2164" marT="2164" marB="2164"/>
                </a:tc>
                <a:tc>
                  <a:txBody>
                    <a:bodyPr/>
                    <a:lstStyle/>
                    <a:p>
                      <a:pPr algn="ctr" fontAlgn="t"/>
                      <a:r>
                        <a:rPr lang="en-US" sz="1600" dirty="0">
                          <a:effectLst/>
                        </a:rPr>
                        <a:t>2</a:t>
                      </a:r>
                      <a:endParaRPr lang="en-US" sz="1600" dirty="0">
                        <a:solidFill>
                          <a:srgbClr val="C80000"/>
                        </a:solidFill>
                        <a:effectLst/>
                      </a:endParaRPr>
                    </a:p>
                  </a:txBody>
                  <a:tcPr marL="2164" marR="2164" marT="2164" marB="2164"/>
                </a:tc>
              </a:tr>
              <a:tr h="228600">
                <a:tc>
                  <a:txBody>
                    <a:bodyPr/>
                    <a:lstStyle/>
                    <a:p>
                      <a:pPr algn="l" fontAlgn="t"/>
                      <a:r>
                        <a:rPr lang="en-US" sz="1600">
                          <a:effectLst/>
                        </a:rPr>
                        <a:t>Statistician</a:t>
                      </a:r>
                      <a:endParaRPr lang="en-US" sz="1600">
                        <a:solidFill>
                          <a:srgbClr val="C80000"/>
                        </a:solidFill>
                        <a:effectLst/>
                      </a:endParaRPr>
                    </a:p>
                  </a:txBody>
                  <a:tcPr marL="2164" marR="2164" marT="2164" marB="2164"/>
                </a:tc>
                <a:tc>
                  <a:txBody>
                    <a:bodyPr/>
                    <a:lstStyle/>
                    <a:p>
                      <a:pPr algn="ctr" fontAlgn="t"/>
                      <a:r>
                        <a:rPr lang="en-US" sz="1600" dirty="0">
                          <a:effectLst/>
                        </a:rPr>
                        <a:t>3</a:t>
                      </a:r>
                      <a:endParaRPr lang="en-US" sz="1600" dirty="0">
                        <a:solidFill>
                          <a:srgbClr val="C80000"/>
                        </a:solidFill>
                        <a:effectLst/>
                      </a:endParaRPr>
                    </a:p>
                  </a:txBody>
                  <a:tcPr marL="2164" marR="2164" marT="2164" marB="2164"/>
                </a:tc>
              </a:tr>
              <a:tr h="228600">
                <a:tc>
                  <a:txBody>
                    <a:bodyPr/>
                    <a:lstStyle/>
                    <a:p>
                      <a:pPr algn="l" fontAlgn="t"/>
                      <a:r>
                        <a:rPr lang="en-US" sz="1600">
                          <a:effectLst/>
                        </a:rPr>
                        <a:t>Biologist</a:t>
                      </a:r>
                    </a:p>
                  </a:txBody>
                  <a:tcPr marL="2164" marR="2164" marT="2164" marB="2164"/>
                </a:tc>
                <a:tc>
                  <a:txBody>
                    <a:bodyPr/>
                    <a:lstStyle/>
                    <a:p>
                      <a:pPr algn="ctr" fontAlgn="t"/>
                      <a:r>
                        <a:rPr lang="en-US" sz="1600" dirty="0">
                          <a:effectLst/>
                        </a:rPr>
                        <a:t>4</a:t>
                      </a:r>
                    </a:p>
                  </a:txBody>
                  <a:tcPr marL="2164" marR="2164" marT="2164" marB="2164"/>
                </a:tc>
              </a:tr>
              <a:tr h="228600">
                <a:tc>
                  <a:txBody>
                    <a:bodyPr/>
                    <a:lstStyle/>
                    <a:p>
                      <a:pPr algn="l" fontAlgn="t"/>
                      <a:r>
                        <a:rPr lang="en-US" sz="1600">
                          <a:effectLst/>
                        </a:rPr>
                        <a:t>Software Engineer</a:t>
                      </a:r>
                    </a:p>
                  </a:txBody>
                  <a:tcPr marL="2164" marR="2164" marT="2164" marB="2164"/>
                </a:tc>
                <a:tc>
                  <a:txBody>
                    <a:bodyPr/>
                    <a:lstStyle/>
                    <a:p>
                      <a:pPr algn="ctr" fontAlgn="t"/>
                      <a:r>
                        <a:rPr lang="en-US" sz="1600" dirty="0">
                          <a:effectLst/>
                        </a:rPr>
                        <a:t>5</a:t>
                      </a:r>
                    </a:p>
                  </a:txBody>
                  <a:tcPr marL="2164" marR="2164" marT="2164" marB="2164"/>
                </a:tc>
              </a:tr>
              <a:tr h="0">
                <a:tc>
                  <a:txBody>
                    <a:bodyPr/>
                    <a:lstStyle/>
                    <a:p>
                      <a:pPr algn="l" fontAlgn="t"/>
                      <a:r>
                        <a:rPr lang="en-US" sz="1600">
                          <a:effectLst/>
                        </a:rPr>
                        <a:t>Economist</a:t>
                      </a:r>
                    </a:p>
                  </a:txBody>
                  <a:tcPr marL="2164" marR="2164" marT="2164" marB="2164"/>
                </a:tc>
                <a:tc>
                  <a:txBody>
                    <a:bodyPr/>
                    <a:lstStyle/>
                    <a:p>
                      <a:pPr algn="ctr" fontAlgn="t"/>
                      <a:r>
                        <a:rPr lang="en-US" sz="1600" dirty="0">
                          <a:effectLst/>
                        </a:rPr>
                        <a:t>11</a:t>
                      </a:r>
                    </a:p>
                  </a:txBody>
                  <a:tcPr marL="2164" marR="2164" marT="2164" marB="2164"/>
                </a:tc>
              </a:tr>
              <a:tr h="0">
                <a:tc>
                  <a:txBody>
                    <a:bodyPr/>
                    <a:lstStyle/>
                    <a:p>
                      <a:pPr algn="l" fontAlgn="t"/>
                      <a:r>
                        <a:rPr lang="en-US" sz="1600">
                          <a:effectLst/>
                        </a:rPr>
                        <a:t>Physicist</a:t>
                      </a:r>
                    </a:p>
                  </a:txBody>
                  <a:tcPr marL="2164" marR="2164" marT="2164" marB="2164"/>
                </a:tc>
                <a:tc>
                  <a:txBody>
                    <a:bodyPr/>
                    <a:lstStyle/>
                    <a:p>
                      <a:pPr algn="ctr" fontAlgn="t"/>
                      <a:r>
                        <a:rPr lang="en-US" sz="1600" dirty="0">
                          <a:effectLst/>
                        </a:rPr>
                        <a:t>13</a:t>
                      </a:r>
                    </a:p>
                  </a:txBody>
                  <a:tcPr marL="2164" marR="2164" marT="2164" marB="2164"/>
                </a:tc>
              </a:tr>
              <a:tr h="0">
                <a:tc>
                  <a:txBody>
                    <a:bodyPr/>
                    <a:lstStyle/>
                    <a:p>
                      <a:pPr algn="l" fontAlgn="t"/>
                      <a:r>
                        <a:rPr lang="en-US" sz="1600">
                          <a:effectLst/>
                        </a:rPr>
                        <a:t>Computer Programmer</a:t>
                      </a:r>
                    </a:p>
                  </a:txBody>
                  <a:tcPr marL="2164" marR="2164" marT="2164" marB="2164"/>
                </a:tc>
                <a:tc>
                  <a:txBody>
                    <a:bodyPr/>
                    <a:lstStyle/>
                    <a:p>
                      <a:pPr algn="ctr" fontAlgn="t"/>
                      <a:r>
                        <a:rPr lang="en-US" sz="1600" dirty="0">
                          <a:effectLst/>
                        </a:rPr>
                        <a:t>18</a:t>
                      </a:r>
                    </a:p>
                  </a:txBody>
                  <a:tcPr marL="2164" marR="2164" marT="2164" marB="2164"/>
                </a:tc>
              </a:tr>
              <a:tr h="0">
                <a:tc>
                  <a:txBody>
                    <a:bodyPr/>
                    <a:lstStyle/>
                    <a:p>
                      <a:pPr algn="l" fontAlgn="t"/>
                      <a:r>
                        <a:rPr lang="en-US" sz="1600" dirty="0">
                          <a:effectLst/>
                        </a:rPr>
                        <a:t>Chemist</a:t>
                      </a:r>
                    </a:p>
                  </a:txBody>
                  <a:tcPr marL="2164" marR="2164" marT="2164" marB="2164"/>
                </a:tc>
                <a:tc>
                  <a:txBody>
                    <a:bodyPr/>
                    <a:lstStyle/>
                    <a:p>
                      <a:pPr algn="ctr" fontAlgn="t"/>
                      <a:r>
                        <a:rPr lang="en-US" sz="1600" dirty="0">
                          <a:effectLst/>
                        </a:rPr>
                        <a:t>57</a:t>
                      </a:r>
                    </a:p>
                  </a:txBody>
                  <a:tcPr marL="2164" marR="2164" marT="2164" marB="2164"/>
                </a:tc>
              </a:tr>
              <a:tr h="35490">
                <a:tc>
                  <a:txBody>
                    <a:bodyPr/>
                    <a:lstStyle/>
                    <a:p>
                      <a:pPr algn="l" fontAlgn="t"/>
                      <a:r>
                        <a:rPr lang="en-US" sz="1600">
                          <a:effectLst/>
                        </a:rPr>
                        <a:t>Electrical Engineer</a:t>
                      </a:r>
                    </a:p>
                  </a:txBody>
                  <a:tcPr marL="2164" marR="2164" marT="2164" marB="2164"/>
                </a:tc>
                <a:tc>
                  <a:txBody>
                    <a:bodyPr/>
                    <a:lstStyle/>
                    <a:p>
                      <a:pPr algn="ctr" fontAlgn="t"/>
                      <a:r>
                        <a:rPr lang="en-US" sz="1600" dirty="0">
                          <a:effectLst/>
                        </a:rPr>
                        <a:t>62</a:t>
                      </a:r>
                    </a:p>
                  </a:txBody>
                  <a:tcPr marL="2164" marR="2164" marT="2164" marB="2164"/>
                </a:tc>
              </a:tr>
              <a:tr h="0">
                <a:tc>
                  <a:txBody>
                    <a:bodyPr/>
                    <a:lstStyle/>
                    <a:p>
                      <a:pPr algn="l" fontAlgn="t"/>
                      <a:r>
                        <a:rPr lang="en-US" sz="1600" dirty="0">
                          <a:effectLst/>
                        </a:rPr>
                        <a:t>Civil Engineer</a:t>
                      </a:r>
                    </a:p>
                  </a:txBody>
                  <a:tcPr marL="2164" marR="2164" marT="2164" marB="2164"/>
                </a:tc>
                <a:tc>
                  <a:txBody>
                    <a:bodyPr/>
                    <a:lstStyle/>
                    <a:p>
                      <a:pPr algn="ctr" fontAlgn="t"/>
                      <a:r>
                        <a:rPr lang="en-US" sz="1600" dirty="0">
                          <a:effectLst/>
                        </a:rPr>
                        <a:t>71</a:t>
                      </a:r>
                    </a:p>
                  </a:txBody>
                  <a:tcPr marL="2164" marR="2164" marT="2164" marB="2164"/>
                </a:tc>
              </a:tr>
              <a:tr h="35490">
                <a:tc>
                  <a:txBody>
                    <a:bodyPr/>
                    <a:lstStyle/>
                    <a:p>
                      <a:pPr algn="l" fontAlgn="t"/>
                      <a:r>
                        <a:rPr lang="en-US" sz="1600">
                          <a:effectLst/>
                        </a:rPr>
                        <a:t>Mechanical Engineer</a:t>
                      </a:r>
                    </a:p>
                  </a:txBody>
                  <a:tcPr marL="2164" marR="2164" marT="2164" marB="2164"/>
                </a:tc>
                <a:tc>
                  <a:txBody>
                    <a:bodyPr/>
                    <a:lstStyle/>
                    <a:p>
                      <a:pPr algn="ctr" fontAlgn="t"/>
                      <a:r>
                        <a:rPr lang="en-US" sz="1600" dirty="0">
                          <a:effectLst/>
                        </a:rPr>
                        <a:t>74</a:t>
                      </a:r>
                    </a:p>
                  </a:txBody>
                  <a:tcPr marL="2164" marR="2164" marT="2164" marB="2164"/>
                </a:tc>
              </a:tr>
              <a:tr h="35490">
                <a:tc>
                  <a:txBody>
                    <a:bodyPr/>
                    <a:lstStyle/>
                    <a:p>
                      <a:pPr algn="l" fontAlgn="t"/>
                      <a:r>
                        <a:rPr lang="en-US" sz="1600">
                          <a:effectLst/>
                        </a:rPr>
                        <a:t>Attorney</a:t>
                      </a:r>
                    </a:p>
                  </a:txBody>
                  <a:tcPr marL="2164" marR="2164" marT="2164" marB="2164"/>
                </a:tc>
                <a:tc>
                  <a:txBody>
                    <a:bodyPr/>
                    <a:lstStyle/>
                    <a:p>
                      <a:pPr algn="ctr" fontAlgn="t"/>
                      <a:r>
                        <a:rPr lang="en-US" sz="1600" dirty="0">
                          <a:effectLst/>
                        </a:rPr>
                        <a:t>82</a:t>
                      </a:r>
                    </a:p>
                  </a:txBody>
                  <a:tcPr marL="2164" marR="2164" marT="2164" marB="2164"/>
                </a:tc>
              </a:tr>
              <a:tr h="35490">
                <a:tc>
                  <a:txBody>
                    <a:bodyPr/>
                    <a:lstStyle/>
                    <a:p>
                      <a:pPr algn="l" fontAlgn="t"/>
                      <a:r>
                        <a:rPr lang="en-US" sz="1600">
                          <a:effectLst/>
                        </a:rPr>
                        <a:t>Stockbroker</a:t>
                      </a:r>
                    </a:p>
                  </a:txBody>
                  <a:tcPr marL="2164" marR="2164" marT="2164" marB="2164"/>
                </a:tc>
                <a:tc>
                  <a:txBody>
                    <a:bodyPr/>
                    <a:lstStyle/>
                    <a:p>
                      <a:pPr algn="ctr" fontAlgn="t"/>
                      <a:r>
                        <a:rPr lang="en-US" sz="1600" dirty="0">
                          <a:effectLst/>
                        </a:rPr>
                        <a:t>84</a:t>
                      </a:r>
                    </a:p>
                  </a:txBody>
                  <a:tcPr marL="2164" marR="2164" marT="2164" marB="2164"/>
                </a:tc>
              </a:tr>
              <a:tr h="35490">
                <a:tc>
                  <a:txBody>
                    <a:bodyPr/>
                    <a:lstStyle/>
                    <a:p>
                      <a:pPr algn="l" fontAlgn="t"/>
                      <a:r>
                        <a:rPr lang="en-US" sz="1600">
                          <a:effectLst/>
                        </a:rPr>
                        <a:t>Senior Corporate Executive</a:t>
                      </a:r>
                    </a:p>
                  </a:txBody>
                  <a:tcPr marL="2164" marR="2164" marT="2164" marB="2164"/>
                </a:tc>
                <a:tc>
                  <a:txBody>
                    <a:bodyPr/>
                    <a:lstStyle/>
                    <a:p>
                      <a:pPr algn="ctr" fontAlgn="t"/>
                      <a:r>
                        <a:rPr lang="en-US" sz="1600" dirty="0">
                          <a:effectLst/>
                        </a:rPr>
                        <a:t>88</a:t>
                      </a:r>
                    </a:p>
                  </a:txBody>
                  <a:tcPr marL="2164" marR="2164" marT="2164" marB="2164"/>
                </a:tc>
              </a:tr>
              <a:tr h="35490">
                <a:tc>
                  <a:txBody>
                    <a:bodyPr/>
                    <a:lstStyle/>
                    <a:p>
                      <a:pPr algn="l" fontAlgn="t"/>
                      <a:r>
                        <a:rPr lang="en-US" sz="1600">
                          <a:effectLst/>
                        </a:rPr>
                        <a:t>Dentist</a:t>
                      </a:r>
                    </a:p>
                  </a:txBody>
                  <a:tcPr marL="2164" marR="2164" marT="2164" marB="2164"/>
                </a:tc>
                <a:tc>
                  <a:txBody>
                    <a:bodyPr/>
                    <a:lstStyle/>
                    <a:p>
                      <a:pPr algn="ctr" fontAlgn="t"/>
                      <a:r>
                        <a:rPr lang="en-US" sz="1600" dirty="0">
                          <a:effectLst/>
                        </a:rPr>
                        <a:t>101</a:t>
                      </a:r>
                    </a:p>
                  </a:txBody>
                  <a:tcPr marL="2164" marR="2164" marT="2164" marB="2164"/>
                </a:tc>
              </a:tr>
              <a:tr h="35490">
                <a:tc>
                  <a:txBody>
                    <a:bodyPr/>
                    <a:lstStyle/>
                    <a:p>
                      <a:pPr algn="l" fontAlgn="t"/>
                      <a:r>
                        <a:rPr lang="en-US" sz="1600" dirty="0">
                          <a:effectLst/>
                        </a:rPr>
                        <a:t>General Practice Physician</a:t>
                      </a:r>
                    </a:p>
                  </a:txBody>
                  <a:tcPr marL="2164" marR="2164" marT="2164" marB="2164"/>
                </a:tc>
                <a:tc>
                  <a:txBody>
                    <a:bodyPr/>
                    <a:lstStyle/>
                    <a:p>
                      <a:pPr algn="ctr" fontAlgn="t"/>
                      <a:r>
                        <a:rPr lang="en-US" sz="1600" dirty="0">
                          <a:effectLst/>
                        </a:rPr>
                        <a:t>142</a:t>
                      </a:r>
                    </a:p>
                  </a:txBody>
                  <a:tcPr marL="2164" marR="2164" marT="2164" marB="2164"/>
                </a:tc>
              </a:tr>
            </a:tbl>
          </a:graphicData>
        </a:graphic>
      </p:graphicFrame>
    </p:spTree>
    <p:extLst>
      <p:ext uri="{BB962C8B-B14F-4D97-AF65-F5344CB8AC3E}">
        <p14:creationId xmlns:p14="http://schemas.microsoft.com/office/powerpoint/2010/main" val="19099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381000" y="2286000"/>
            <a:ext cx="7408333" cy="3450696"/>
          </a:xfrm>
        </p:spPr>
        <p:txBody>
          <a:bodyPr>
            <a:normAutofit/>
          </a:bodyPr>
          <a:lstStyle/>
          <a:p>
            <a:pPr marL="0" indent="0" algn="ctr" eaLnBrk="1" hangingPunct="1">
              <a:buFontTx/>
              <a:buNone/>
            </a:pPr>
            <a:r>
              <a:rPr lang="en-US" sz="1600" b="1" dirty="0" smtClean="0"/>
              <a:t>Computer Industry: Software Design, Computer Programming</a:t>
            </a:r>
          </a:p>
          <a:p>
            <a:pPr marL="0" indent="0" eaLnBrk="1" hangingPunct="1">
              <a:buFontTx/>
              <a:buNone/>
            </a:pPr>
            <a:endParaRPr lang="en-US" sz="1600" dirty="0" smtClean="0"/>
          </a:p>
          <a:p>
            <a:pPr marL="0" indent="0" algn="ctr" eaLnBrk="1" hangingPunct="1">
              <a:buFontTx/>
              <a:buNone/>
            </a:pPr>
            <a:r>
              <a:rPr lang="en-US" sz="1600" b="1" dirty="0" smtClean="0"/>
              <a:t>Cryptography and Security</a:t>
            </a:r>
          </a:p>
          <a:p>
            <a:pPr marL="0" indent="0" eaLnBrk="1" hangingPunct="1">
              <a:buFontTx/>
              <a:buNone/>
            </a:pPr>
            <a:endParaRPr lang="en-US" sz="1600" dirty="0" smtClean="0"/>
          </a:p>
          <a:p>
            <a:pPr marL="0" indent="0" algn="ctr" eaLnBrk="1" hangingPunct="1">
              <a:buFontTx/>
              <a:buNone/>
            </a:pPr>
            <a:r>
              <a:rPr lang="en-US" sz="1600" b="1" dirty="0" smtClean="0"/>
              <a:t>Pharmaceutical Industry, Biomedical Industry, Public Health</a:t>
            </a:r>
          </a:p>
          <a:p>
            <a:pPr marL="0" indent="0" algn="ctr" eaLnBrk="1" hangingPunct="1">
              <a:buFontTx/>
              <a:buNone/>
            </a:pPr>
            <a:endParaRPr lang="en-US" sz="1600" b="1" dirty="0" smtClean="0"/>
          </a:p>
          <a:p>
            <a:pPr marL="0" indent="0" algn="ctr">
              <a:buNone/>
              <a:defRPr/>
            </a:pPr>
            <a:r>
              <a:rPr lang="en-US" sz="1600" b="1" dirty="0"/>
              <a:t>Investment and </a:t>
            </a:r>
            <a:r>
              <a:rPr lang="en-US" sz="1600" b="1" dirty="0" smtClean="0"/>
              <a:t>Finance</a:t>
            </a:r>
          </a:p>
          <a:p>
            <a:pPr marL="0" indent="0" algn="ctr">
              <a:buNone/>
              <a:defRPr/>
            </a:pPr>
            <a:endParaRPr lang="en-US" sz="1600" b="1" dirty="0"/>
          </a:p>
          <a:p>
            <a:pPr marL="0" indent="0" algn="ctr">
              <a:buNone/>
              <a:defRPr/>
            </a:pPr>
            <a:r>
              <a:rPr lang="en-US" sz="1600" b="1" dirty="0" smtClean="0"/>
              <a:t>Operations </a:t>
            </a:r>
            <a:r>
              <a:rPr lang="en-US" sz="1600" b="1" dirty="0"/>
              <a:t>Research/Management </a:t>
            </a:r>
            <a:r>
              <a:rPr lang="en-US" sz="1600" b="1" dirty="0" smtClean="0"/>
              <a:t>Science</a:t>
            </a:r>
          </a:p>
          <a:p>
            <a:pPr marL="0" indent="0" algn="ctr">
              <a:buNone/>
              <a:defRPr/>
            </a:pPr>
            <a:endParaRPr lang="en-US" sz="1600" b="1" dirty="0"/>
          </a:p>
          <a:p>
            <a:pPr marL="0" indent="0" algn="ctr">
              <a:buNone/>
              <a:defRPr/>
            </a:pPr>
            <a:r>
              <a:rPr lang="en-US" sz="1600" b="1" dirty="0" smtClean="0"/>
              <a:t>Actuarial </a:t>
            </a:r>
            <a:r>
              <a:rPr lang="en-US" sz="1600" b="1" dirty="0"/>
              <a:t>Science</a:t>
            </a:r>
          </a:p>
          <a:p>
            <a:pPr marL="0" indent="0" algn="ctr">
              <a:buNone/>
              <a:defRPr/>
            </a:pPr>
            <a:endParaRPr lang="en-US" sz="1600" b="1" dirty="0"/>
          </a:p>
          <a:p>
            <a:pPr marL="0" indent="0" eaLnBrk="1" hangingPunct="1">
              <a:buFontTx/>
              <a:buNone/>
            </a:pPr>
            <a:endParaRPr lang="en-US" dirty="0" smtClean="0"/>
          </a:p>
          <a:p>
            <a:pPr marL="0" indent="0" eaLnBrk="1" hangingPunct="1">
              <a:buFontTx/>
              <a:buNone/>
            </a:pPr>
            <a:endParaRPr lang="en-US" dirty="0" smtClean="0"/>
          </a:p>
          <a:p>
            <a:pPr marL="0" indent="0" eaLnBrk="1" hangingPunct="1">
              <a:buFontTx/>
              <a:buNone/>
            </a:pPr>
            <a:endParaRPr lang="en-US" dirty="0" smtClean="0"/>
          </a:p>
        </p:txBody>
      </p:sp>
      <p:sp>
        <p:nvSpPr>
          <p:cNvPr id="8194" name="Title 1"/>
          <p:cNvSpPr>
            <a:spLocks noGrp="1"/>
          </p:cNvSpPr>
          <p:nvPr>
            <p:ph type="title"/>
          </p:nvPr>
        </p:nvSpPr>
        <p:spPr/>
        <p:txBody>
          <a:bodyPr>
            <a:normAutofit/>
          </a:bodyPr>
          <a:lstStyle/>
          <a:p>
            <a:pPr eaLnBrk="1" hangingPunct="1"/>
            <a:r>
              <a:rPr lang="en-US" sz="3200" dirty="0" smtClean="0"/>
              <a:t>What Can I Do With A Math Degree?</a:t>
            </a:r>
            <a:br>
              <a:rPr lang="en-US" sz="3200" dirty="0" smtClean="0"/>
            </a:br>
            <a:r>
              <a:rPr lang="en-US" sz="2400" dirty="0" smtClean="0"/>
              <a:t>Industries Where Math is Applicable</a:t>
            </a:r>
          </a:p>
        </p:txBody>
      </p:sp>
      <p:pic>
        <p:nvPicPr>
          <p:cNvPr id="5" name="Picture 4" descr="2012 Awards Kayla.JPG"/>
          <p:cNvPicPr>
            <a:picLocks noChangeAspect="1"/>
          </p:cNvPicPr>
          <p:nvPr/>
        </p:nvPicPr>
        <p:blipFill rotWithShape="1">
          <a:blip r:embed="rId3">
            <a:extLst>
              <a:ext uri="{BEBA8EAE-BF5A-486C-A8C5-ECC9F3942E4B}">
                <a14:imgProps xmlns:a14="http://schemas.microsoft.com/office/drawing/2010/main">
                  <a14:imgLayer r:embed="rId4">
                    <a14:imgEffect>
                      <a14:sharpenSoften amount="-13000"/>
                    </a14:imgEffect>
                    <a14:imgEffect>
                      <a14:brightnessContrast bright="36000" contrast="-2000"/>
                    </a14:imgEffect>
                  </a14:imgLayer>
                </a14:imgProps>
              </a:ext>
              <a:ext uri="{28A0092B-C50C-407E-A947-70E740481C1C}">
                <a14:useLocalDpi xmlns:a14="http://schemas.microsoft.com/office/drawing/2010/main" val="0"/>
              </a:ext>
            </a:extLst>
          </a:blip>
          <a:srcRect l="12784" t="10085" r="8779" b="15911"/>
          <a:stretch/>
        </p:blipFill>
        <p:spPr>
          <a:xfrm>
            <a:off x="6096000" y="3962400"/>
            <a:ext cx="2830665" cy="2374038"/>
          </a:xfrm>
          <a:prstGeom prst="rect">
            <a:avLst/>
          </a:prstGeom>
          <a:ln w="66675" cmpd="thinThick">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74993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r>
              <a:rPr lang="en-US" smtClean="0"/>
              <a:t>Most Common Job Title: Analyst</a:t>
            </a:r>
          </a:p>
        </p:txBody>
      </p:sp>
      <p:sp>
        <p:nvSpPr>
          <p:cNvPr id="10243" name="Content Placeholder 2"/>
          <p:cNvSpPr>
            <a:spLocks noGrp="1"/>
          </p:cNvSpPr>
          <p:nvPr>
            <p:ph sz="quarter" idx="13"/>
          </p:nvPr>
        </p:nvSpPr>
        <p:spPr/>
        <p:txBody>
          <a:bodyPr>
            <a:normAutofit/>
          </a:bodyPr>
          <a:lstStyle/>
          <a:p>
            <a:r>
              <a:rPr lang="en-US" sz="1600" b="1" dirty="0" smtClean="0"/>
              <a:t>Analyst</a:t>
            </a:r>
          </a:p>
          <a:p>
            <a:r>
              <a:rPr lang="en-US" sz="1600" b="1" dirty="0" smtClean="0"/>
              <a:t>Accounting Analyst </a:t>
            </a:r>
          </a:p>
          <a:p>
            <a:r>
              <a:rPr lang="en-US" sz="1600" b="1" dirty="0" smtClean="0"/>
              <a:t>Budget Analyst</a:t>
            </a:r>
          </a:p>
          <a:p>
            <a:r>
              <a:rPr lang="en-US" sz="1600" b="1" dirty="0" smtClean="0"/>
              <a:t>Business Analyst </a:t>
            </a:r>
          </a:p>
          <a:p>
            <a:r>
              <a:rPr lang="en-US" sz="1600" b="1" dirty="0" smtClean="0"/>
              <a:t>Credit Analyst  </a:t>
            </a:r>
          </a:p>
          <a:p>
            <a:r>
              <a:rPr lang="en-US" sz="1600" b="1" dirty="0" smtClean="0"/>
              <a:t>Cost Analyst </a:t>
            </a:r>
          </a:p>
          <a:p>
            <a:r>
              <a:rPr lang="en-US" sz="1600" b="1" dirty="0" smtClean="0"/>
              <a:t>Crypt-analyst</a:t>
            </a:r>
          </a:p>
          <a:p>
            <a:r>
              <a:rPr lang="en-US" sz="1600" b="1" dirty="0" smtClean="0"/>
              <a:t>Data Analyst</a:t>
            </a:r>
          </a:p>
          <a:p>
            <a:r>
              <a:rPr lang="en-US" sz="1600" b="1" dirty="0" smtClean="0"/>
              <a:t>Financial Analyst </a:t>
            </a:r>
          </a:p>
          <a:p>
            <a:r>
              <a:rPr lang="en-US" sz="1600" b="1" dirty="0" smtClean="0"/>
              <a:t>Forensic Analyst</a:t>
            </a:r>
          </a:p>
          <a:p>
            <a:endParaRPr lang="en-US" sz="1600" dirty="0" smtClean="0"/>
          </a:p>
          <a:p>
            <a:endParaRPr lang="en-US" dirty="0" smtClean="0"/>
          </a:p>
        </p:txBody>
      </p:sp>
      <p:sp>
        <p:nvSpPr>
          <p:cNvPr id="4" name="Content Placeholder 3"/>
          <p:cNvSpPr>
            <a:spLocks noGrp="1"/>
          </p:cNvSpPr>
          <p:nvPr>
            <p:ph sz="quarter" idx="14"/>
          </p:nvPr>
        </p:nvSpPr>
        <p:spPr/>
        <p:txBody>
          <a:bodyPr>
            <a:normAutofit fontScale="92500" lnSpcReduction="10000"/>
          </a:bodyPr>
          <a:lstStyle/>
          <a:p>
            <a:pPr>
              <a:defRPr/>
            </a:pPr>
            <a:r>
              <a:rPr lang="en-US" sz="1600" b="1" dirty="0" smtClean="0"/>
              <a:t>Inventory </a:t>
            </a:r>
            <a:r>
              <a:rPr lang="en-US" sz="1600" b="1" dirty="0"/>
              <a:t>Analyst</a:t>
            </a:r>
          </a:p>
          <a:p>
            <a:pPr>
              <a:defRPr/>
            </a:pPr>
            <a:r>
              <a:rPr lang="en-US" sz="1600" b="1" dirty="0" smtClean="0"/>
              <a:t>Market Research </a:t>
            </a:r>
            <a:r>
              <a:rPr lang="en-US" sz="1600" b="1" dirty="0"/>
              <a:t>Analyst </a:t>
            </a:r>
          </a:p>
          <a:p>
            <a:pPr>
              <a:defRPr/>
            </a:pPr>
            <a:r>
              <a:rPr lang="en-US" sz="1600" b="1" dirty="0"/>
              <a:t>Operations Research Analyst</a:t>
            </a:r>
          </a:p>
          <a:p>
            <a:pPr>
              <a:defRPr/>
            </a:pPr>
            <a:r>
              <a:rPr lang="en-US" sz="1600" b="1" dirty="0"/>
              <a:t>Rate Analyst </a:t>
            </a:r>
          </a:p>
          <a:p>
            <a:pPr>
              <a:defRPr/>
            </a:pPr>
            <a:r>
              <a:rPr lang="en-US" sz="1600" b="1" dirty="0"/>
              <a:t>Project Analyst</a:t>
            </a:r>
          </a:p>
          <a:p>
            <a:pPr>
              <a:defRPr/>
            </a:pPr>
            <a:r>
              <a:rPr lang="en-US" sz="1600" b="1" dirty="0" smtClean="0"/>
              <a:t>Program </a:t>
            </a:r>
            <a:r>
              <a:rPr lang="en-US" sz="1600" b="1" dirty="0"/>
              <a:t>Analyst </a:t>
            </a:r>
          </a:p>
          <a:p>
            <a:pPr>
              <a:defRPr/>
            </a:pPr>
            <a:r>
              <a:rPr lang="en-US" sz="1600" b="1" dirty="0"/>
              <a:t>Quality Assurance Analyst </a:t>
            </a:r>
          </a:p>
          <a:p>
            <a:pPr>
              <a:defRPr/>
            </a:pPr>
            <a:r>
              <a:rPr lang="en-US" sz="1600" b="1" dirty="0"/>
              <a:t>Risk Management Analyst </a:t>
            </a:r>
          </a:p>
          <a:p>
            <a:pPr>
              <a:defRPr/>
            </a:pPr>
            <a:r>
              <a:rPr lang="en-US" sz="1600" b="1" dirty="0"/>
              <a:t>Securities Analyst</a:t>
            </a:r>
          </a:p>
          <a:p>
            <a:pPr marL="0" indent="0">
              <a:buFontTx/>
              <a:buNone/>
              <a:defRPr/>
            </a:pPr>
            <a:endParaRPr lang="en-US" dirty="0" smtClean="0"/>
          </a:p>
          <a:p>
            <a:pPr marL="0" indent="0">
              <a:buFontTx/>
              <a:buNone/>
              <a:defRPr/>
            </a:pPr>
            <a:endParaRPr lang="en-US" dirty="0"/>
          </a:p>
          <a:p>
            <a:pPr marL="0" indent="0">
              <a:buFontTx/>
              <a:buNone/>
              <a:defRPr/>
            </a:pPr>
            <a:r>
              <a:rPr lang="en-US" sz="1000" dirty="0"/>
              <a:t>http://www.lauriercc.ca/career/students/planning/major/math.htm</a:t>
            </a:r>
          </a:p>
        </p:txBody>
      </p:sp>
    </p:spTree>
    <p:extLst>
      <p:ext uri="{BB962C8B-B14F-4D97-AF65-F5344CB8AC3E}">
        <p14:creationId xmlns:p14="http://schemas.microsoft.com/office/powerpoint/2010/main" val="591084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r>
              <a:rPr lang="en-US" dirty="0" smtClean="0">
                <a:hlinkClick r:id="rId2"/>
              </a:rPr>
              <a:t>http://Weusemath.org</a:t>
            </a:r>
            <a:endParaRPr lang="en-US" dirty="0" smtClean="0"/>
          </a:p>
          <a:p>
            <a:r>
              <a:rPr lang="en-US" dirty="0">
                <a:hlinkClick r:id="rId3"/>
              </a:rPr>
              <a:t>http://</a:t>
            </a:r>
            <a:r>
              <a:rPr lang="en-US" dirty="0" smtClean="0">
                <a:hlinkClick r:id="rId3"/>
              </a:rPr>
              <a:t>www.ams.org/profession/career-info/early-careers/early-careers</a:t>
            </a:r>
            <a:endParaRPr lang="en-US" dirty="0" smtClean="0"/>
          </a:p>
          <a:p>
            <a:r>
              <a:rPr lang="en-US" dirty="0">
                <a:hlinkClick r:id="rId4"/>
              </a:rPr>
              <a:t>http://</a:t>
            </a:r>
            <a:r>
              <a:rPr lang="en-US" dirty="0" smtClean="0">
                <a:hlinkClick r:id="rId4"/>
              </a:rPr>
              <a:t>www.msri.org/ext/CareersInMathematics.html</a:t>
            </a:r>
            <a:endParaRPr lang="en-US" dirty="0" smtClean="0"/>
          </a:p>
          <a:p>
            <a:r>
              <a:rPr lang="en-US" dirty="0">
                <a:hlinkClick r:id="rId5"/>
              </a:rPr>
              <a:t>http://www.beanactuary.org</a:t>
            </a:r>
            <a:r>
              <a:rPr lang="en-US" dirty="0" smtClean="0">
                <a:hlinkClick r:id="rId5"/>
              </a:rPr>
              <a:t>/</a:t>
            </a:r>
            <a:endParaRPr lang="en-US" dirty="0" smtClean="0"/>
          </a:p>
          <a:p>
            <a:r>
              <a:rPr lang="en-US" dirty="0">
                <a:hlinkClick r:id="rId6"/>
              </a:rPr>
              <a:t>http://www.careers-in-business.com</a:t>
            </a:r>
            <a:r>
              <a:rPr lang="en-US" dirty="0" smtClean="0">
                <a:hlinkClick r:id="rId6"/>
              </a:rPr>
              <a:t>/</a:t>
            </a:r>
            <a:endParaRPr lang="en-US" dirty="0" smtClean="0"/>
          </a:p>
          <a:p>
            <a:r>
              <a:rPr lang="en-US" dirty="0">
                <a:hlinkClick r:id="rId7"/>
              </a:rPr>
              <a:t>http://www.careers-in-finance.com</a:t>
            </a:r>
            <a:r>
              <a:rPr lang="en-US" dirty="0" smtClean="0">
                <a:hlinkClick r:id="rId7"/>
              </a:rPr>
              <a:t>/</a:t>
            </a:r>
            <a:endParaRPr lang="en-US" dirty="0" smtClean="0"/>
          </a:p>
          <a:p>
            <a:r>
              <a:rPr lang="en-US" dirty="0">
                <a:hlinkClick r:id="rId8"/>
              </a:rPr>
              <a:t>http://www.amstat.org/Careers</a:t>
            </a:r>
            <a:r>
              <a:rPr lang="en-US" dirty="0" smtClean="0">
                <a:hlinkClick r:id="rId8"/>
              </a:rPr>
              <a:t>/</a:t>
            </a:r>
            <a:endParaRPr lang="en-US" dirty="0" smtClean="0"/>
          </a:p>
          <a:p>
            <a:endParaRPr lang="en-US" dirty="0"/>
          </a:p>
        </p:txBody>
      </p:sp>
      <p:sp>
        <p:nvSpPr>
          <p:cNvPr id="5" name="Title 4"/>
          <p:cNvSpPr>
            <a:spLocks noGrp="1"/>
          </p:cNvSpPr>
          <p:nvPr>
            <p:ph type="title"/>
          </p:nvPr>
        </p:nvSpPr>
        <p:spPr/>
        <p:txBody>
          <a:bodyPr>
            <a:normAutofit/>
          </a:bodyPr>
          <a:lstStyle/>
          <a:p>
            <a:r>
              <a:rPr lang="en-US" dirty="0" smtClean="0"/>
              <a:t>For more information on Careers:</a:t>
            </a:r>
            <a:endParaRPr lang="en-US" dirty="0"/>
          </a:p>
        </p:txBody>
      </p:sp>
    </p:spTree>
    <p:extLst>
      <p:ext uri="{BB962C8B-B14F-4D97-AF65-F5344CB8AC3E}">
        <p14:creationId xmlns:p14="http://schemas.microsoft.com/office/powerpoint/2010/main" val="210976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438400"/>
            <a:ext cx="7408333" cy="3687763"/>
          </a:xfrm>
        </p:spPr>
        <p:txBody>
          <a:bodyPr>
            <a:normAutofit/>
          </a:bodyPr>
          <a:lstStyle/>
          <a:p>
            <a:pPr algn="ctr"/>
            <a:r>
              <a:rPr lang="en-US" sz="1600" b="1" dirty="0" smtClean="0"/>
              <a:t>Manufacturing</a:t>
            </a:r>
          </a:p>
          <a:p>
            <a:pPr marL="0" indent="0">
              <a:buNone/>
            </a:pPr>
            <a:r>
              <a:rPr lang="en-US" sz="1400" b="0" dirty="0" smtClean="0"/>
              <a:t>Statisticians design experiments and use sampling techniques to improve quality and reliability.</a:t>
            </a:r>
          </a:p>
          <a:p>
            <a:endParaRPr lang="en-US" sz="1400" b="0" dirty="0"/>
          </a:p>
          <a:p>
            <a:pPr algn="ctr"/>
            <a:r>
              <a:rPr lang="en-US" sz="1600" b="1" dirty="0"/>
              <a:t>Electrical utilities</a:t>
            </a:r>
          </a:p>
          <a:p>
            <a:pPr marL="0" indent="0">
              <a:buNone/>
            </a:pPr>
            <a:r>
              <a:rPr lang="en-US" altLang="en-US" sz="1400" b="0" dirty="0" smtClean="0"/>
              <a:t>Statisticians use time series analysis to forecast </a:t>
            </a:r>
            <a:r>
              <a:rPr lang="en-US" altLang="en-US" sz="1400" b="0" dirty="0"/>
              <a:t>demand for </a:t>
            </a:r>
            <a:r>
              <a:rPr lang="en-US" altLang="en-US" sz="1400" b="0" dirty="0" smtClean="0"/>
              <a:t>electricity and help decide when new power plants are needed.</a:t>
            </a:r>
          </a:p>
          <a:p>
            <a:endParaRPr lang="en-US" altLang="en-US" sz="1400" b="0" dirty="0"/>
          </a:p>
          <a:p>
            <a:pPr algn="ctr"/>
            <a:r>
              <a:rPr lang="en-US" altLang="en-US" sz="1600" b="1" dirty="0"/>
              <a:t>Market research</a:t>
            </a:r>
          </a:p>
          <a:p>
            <a:pPr marL="0" indent="0">
              <a:buNone/>
            </a:pPr>
            <a:r>
              <a:rPr lang="en-US" altLang="en-US" sz="1400" b="0" dirty="0" smtClean="0"/>
              <a:t>Statisticians use sampling techniques and evaluate </a:t>
            </a:r>
            <a:r>
              <a:rPr lang="en-US" altLang="en-US" sz="1400" b="0" dirty="0"/>
              <a:t>marketing </a:t>
            </a:r>
            <a:r>
              <a:rPr lang="en-US" altLang="en-US" sz="1400" b="0" dirty="0" smtClean="0"/>
              <a:t>strategies </a:t>
            </a:r>
            <a:r>
              <a:rPr lang="en-US" altLang="en-US" sz="1400" dirty="0"/>
              <a:t> </a:t>
            </a:r>
            <a:r>
              <a:rPr lang="en-US" altLang="en-US" sz="1400" dirty="0" smtClean="0"/>
              <a:t>to </a:t>
            </a:r>
            <a:r>
              <a:rPr lang="en-US" altLang="en-US" sz="1400" b="0" dirty="0" smtClean="0"/>
              <a:t>determine </a:t>
            </a:r>
            <a:r>
              <a:rPr lang="en-US" altLang="en-US" sz="1400" b="0" dirty="0"/>
              <a:t>those most likely to purchase </a:t>
            </a:r>
            <a:r>
              <a:rPr lang="en-US" altLang="en-US" sz="1400" b="0" dirty="0" smtClean="0"/>
              <a:t>products.</a:t>
            </a:r>
          </a:p>
          <a:p>
            <a:endParaRPr lang="en-US" altLang="en-US" sz="1400" b="0" dirty="0"/>
          </a:p>
          <a:p>
            <a:pPr algn="ctr"/>
            <a:r>
              <a:rPr lang="en-US" altLang="en-US" sz="1600" b="1" dirty="0"/>
              <a:t>Higher Education</a:t>
            </a:r>
          </a:p>
          <a:p>
            <a:pPr marL="0" indent="0">
              <a:buNone/>
            </a:pPr>
            <a:r>
              <a:rPr lang="en-US" altLang="en-US" sz="1400" b="0" dirty="0" smtClean="0"/>
              <a:t>Besides teaching, statisticians in higher education conduct their own research, perform institutional research and consult with researchers from other fields as statistical consultants. </a:t>
            </a:r>
          </a:p>
          <a:p>
            <a:endParaRPr lang="en-US" altLang="en-US" sz="2500" b="0" dirty="0" smtClean="0"/>
          </a:p>
          <a:p>
            <a:endParaRPr lang="en-US" altLang="en-US" sz="2500" b="0" dirty="0"/>
          </a:p>
          <a:p>
            <a:endParaRPr lang="en-US" altLang="en-US" sz="2500" b="0" dirty="0" smtClean="0"/>
          </a:p>
          <a:p>
            <a:endParaRPr lang="en-US" altLang="en-US" sz="2500" b="0" dirty="0" smtClean="0"/>
          </a:p>
          <a:p>
            <a:endParaRPr lang="en-US" altLang="en-US" sz="2400" b="0" dirty="0"/>
          </a:p>
          <a:p>
            <a:endParaRPr lang="en-US" altLang="en-US" sz="1400" b="0" dirty="0" smtClean="0">
              <a:latin typeface="Helvetica"/>
            </a:endParaRPr>
          </a:p>
          <a:p>
            <a:endParaRPr lang="en-US" altLang="en-US" sz="1400" b="0" dirty="0" smtClean="0"/>
          </a:p>
          <a:p>
            <a:endParaRPr lang="en-US" altLang="en-US" sz="2400" b="0" dirty="0">
              <a:latin typeface="+mj-lt"/>
            </a:endParaRPr>
          </a:p>
          <a:p>
            <a:endParaRPr lang="en-US" altLang="en-US" sz="2400" dirty="0">
              <a:latin typeface="Helvetica"/>
            </a:endParaRPr>
          </a:p>
          <a:p>
            <a:endParaRPr lang="en-US" sz="1400" dirty="0" smtClean="0"/>
          </a:p>
          <a:p>
            <a:endParaRPr lang="en-US" sz="1400" dirty="0"/>
          </a:p>
        </p:txBody>
      </p:sp>
      <p:sp>
        <p:nvSpPr>
          <p:cNvPr id="2" name="Title 1"/>
          <p:cNvSpPr>
            <a:spLocks noGrp="1"/>
          </p:cNvSpPr>
          <p:nvPr>
            <p:ph type="title"/>
          </p:nvPr>
        </p:nvSpPr>
        <p:spPr/>
        <p:txBody>
          <a:bodyPr>
            <a:normAutofit/>
          </a:bodyPr>
          <a:lstStyle/>
          <a:p>
            <a:r>
              <a:rPr lang="en-US" sz="3200" dirty="0"/>
              <a:t>What Can I Do With A </a:t>
            </a:r>
            <a:r>
              <a:rPr lang="en-US" sz="3200" dirty="0" smtClean="0"/>
              <a:t>Statistics </a:t>
            </a:r>
            <a:r>
              <a:rPr lang="en-US" sz="3200" dirty="0"/>
              <a:t>Degree</a:t>
            </a:r>
            <a:r>
              <a:rPr lang="en-US" sz="3200" dirty="0" smtClean="0"/>
              <a:t>? </a:t>
            </a:r>
            <a:r>
              <a:rPr lang="en-US" sz="2400" dirty="0" smtClean="0"/>
              <a:t>Industries </a:t>
            </a:r>
            <a:r>
              <a:rPr lang="en-US" sz="2400" dirty="0"/>
              <a:t>Where </a:t>
            </a:r>
            <a:r>
              <a:rPr lang="en-US" sz="2400" dirty="0" smtClean="0"/>
              <a:t>statistics is used</a:t>
            </a:r>
            <a:endParaRPr lang="en-US" sz="2400" dirty="0"/>
          </a:p>
        </p:txBody>
      </p:sp>
    </p:spTree>
    <p:extLst>
      <p:ext uri="{BB962C8B-B14F-4D97-AF65-F5344CB8AC3E}">
        <p14:creationId xmlns:p14="http://schemas.microsoft.com/office/powerpoint/2010/main" val="4004334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209800"/>
            <a:ext cx="7408333" cy="3962400"/>
          </a:xfrm>
        </p:spPr>
        <p:txBody>
          <a:bodyPr>
            <a:normAutofit fontScale="70000" lnSpcReduction="20000"/>
          </a:bodyPr>
          <a:lstStyle/>
          <a:p>
            <a:pPr>
              <a:buFont typeface="Wingdings" pitchFamily="2" charset="2"/>
              <a:buChar char="v"/>
            </a:pPr>
            <a:r>
              <a:rPr lang="en-US" altLang="en-US" sz="2300" b="1" dirty="0" smtClean="0"/>
              <a:t>Bureau </a:t>
            </a:r>
            <a:r>
              <a:rPr lang="en-US" altLang="en-US" sz="2300" b="1" dirty="0"/>
              <a:t>of Labor Statistics </a:t>
            </a:r>
            <a:endParaRPr lang="en-US" altLang="en-US" sz="2300" b="1" dirty="0" smtClean="0"/>
          </a:p>
          <a:p>
            <a:pPr lvl="1">
              <a:lnSpc>
                <a:spcPct val="90000"/>
              </a:lnSpc>
            </a:pPr>
            <a:r>
              <a:rPr lang="en-US" altLang="en-US" sz="2000" dirty="0"/>
              <a:t>Estimate rates of inflation and unemployment </a:t>
            </a:r>
            <a:r>
              <a:rPr lang="en-US" altLang="en-US" sz="2000" dirty="0" smtClean="0"/>
              <a:t>which affects </a:t>
            </a:r>
            <a:r>
              <a:rPr lang="en-US" altLang="en-US" sz="2000" dirty="0"/>
              <a:t>interest rates. </a:t>
            </a:r>
            <a:endParaRPr lang="en-US" altLang="en-US" sz="2000" dirty="0" smtClean="0"/>
          </a:p>
          <a:p>
            <a:pPr lvl="1">
              <a:lnSpc>
                <a:spcPct val="90000"/>
              </a:lnSpc>
            </a:pPr>
            <a:endParaRPr lang="en-US" altLang="en-US" sz="2000" dirty="0"/>
          </a:p>
          <a:p>
            <a:pPr marL="342900" lvl="1" indent="-342900">
              <a:lnSpc>
                <a:spcPct val="90000"/>
              </a:lnSpc>
              <a:buFont typeface="Wingdings" pitchFamily="2" charset="2"/>
              <a:buChar char="v"/>
            </a:pPr>
            <a:r>
              <a:rPr lang="en-US" altLang="en-US" sz="2300" b="1" dirty="0"/>
              <a:t>Census Bureau </a:t>
            </a:r>
          </a:p>
          <a:p>
            <a:pPr lvl="1">
              <a:lnSpc>
                <a:spcPct val="90000"/>
              </a:lnSpc>
            </a:pPr>
            <a:r>
              <a:rPr lang="en-US" altLang="en-US" sz="2000" dirty="0" smtClean="0"/>
              <a:t>Use sample survey techniques to perform and analyze the Federal census which determines the number of U.S. House Representatives.</a:t>
            </a:r>
          </a:p>
          <a:p>
            <a:pPr>
              <a:lnSpc>
                <a:spcPct val="90000"/>
              </a:lnSpc>
            </a:pPr>
            <a:endParaRPr lang="en-US" altLang="en-US" sz="2000" dirty="0" smtClean="0"/>
          </a:p>
          <a:p>
            <a:pPr marL="342900" lvl="1" indent="-342900">
              <a:lnSpc>
                <a:spcPct val="90000"/>
              </a:lnSpc>
              <a:buFont typeface="Wingdings" pitchFamily="2" charset="2"/>
              <a:buChar char="v"/>
            </a:pPr>
            <a:r>
              <a:rPr lang="en-US" altLang="en-US" sz="2300" b="1" dirty="0"/>
              <a:t>Internal Revenue Service</a:t>
            </a:r>
          </a:p>
          <a:p>
            <a:pPr lvl="1">
              <a:lnSpc>
                <a:spcPct val="90000"/>
              </a:lnSpc>
            </a:pPr>
            <a:r>
              <a:rPr lang="en-US" altLang="en-US" sz="2000" dirty="0"/>
              <a:t>Develop decision rules for auditing returns</a:t>
            </a:r>
          </a:p>
          <a:p>
            <a:pPr lvl="1">
              <a:lnSpc>
                <a:spcPct val="90000"/>
              </a:lnSpc>
            </a:pPr>
            <a:r>
              <a:rPr lang="en-US" altLang="en-US" sz="2000" dirty="0"/>
              <a:t>Affects whether your tax return is </a:t>
            </a:r>
            <a:r>
              <a:rPr lang="en-US" altLang="en-US" sz="2000" dirty="0" smtClean="0"/>
              <a:t>audited</a:t>
            </a:r>
          </a:p>
          <a:p>
            <a:pPr lvl="1">
              <a:lnSpc>
                <a:spcPct val="90000"/>
              </a:lnSpc>
            </a:pPr>
            <a:endParaRPr lang="en-US" altLang="en-US" sz="2000" dirty="0" smtClean="0"/>
          </a:p>
          <a:p>
            <a:pPr marL="342900" lvl="1" indent="-342900">
              <a:lnSpc>
                <a:spcPct val="90000"/>
              </a:lnSpc>
              <a:buFont typeface="Wingdings" pitchFamily="2" charset="2"/>
              <a:buChar char="v"/>
            </a:pPr>
            <a:r>
              <a:rPr lang="en-US" altLang="en-US" sz="2300" b="1" dirty="0"/>
              <a:t>Environmental Protection Agency</a:t>
            </a:r>
          </a:p>
          <a:p>
            <a:pPr lvl="1">
              <a:lnSpc>
                <a:spcPct val="90000"/>
              </a:lnSpc>
            </a:pPr>
            <a:r>
              <a:rPr lang="en-US" altLang="en-US" sz="2000" dirty="0"/>
              <a:t>Design experiments and analyze data to find if materials damage </a:t>
            </a:r>
            <a:r>
              <a:rPr lang="en-US" altLang="en-US" sz="2000" dirty="0" smtClean="0"/>
              <a:t>environment</a:t>
            </a:r>
          </a:p>
          <a:p>
            <a:pPr lvl="1">
              <a:lnSpc>
                <a:spcPct val="90000"/>
              </a:lnSpc>
            </a:pPr>
            <a:endParaRPr lang="en-US" altLang="en-US" sz="2000" dirty="0" smtClean="0"/>
          </a:p>
          <a:p>
            <a:pPr marL="342900" lvl="1" indent="-342900">
              <a:lnSpc>
                <a:spcPct val="90000"/>
              </a:lnSpc>
              <a:buFont typeface="Wingdings" pitchFamily="2" charset="2"/>
              <a:buChar char="v"/>
            </a:pPr>
            <a:r>
              <a:rPr lang="en-US" altLang="en-US" sz="2300" b="1" dirty="0"/>
              <a:t>National Security Agency</a:t>
            </a:r>
          </a:p>
          <a:p>
            <a:pPr lvl="1"/>
            <a:r>
              <a:rPr lang="en-US" altLang="en-US" sz="2000" dirty="0"/>
              <a:t>Code breaking and enemy military analysis</a:t>
            </a:r>
          </a:p>
          <a:p>
            <a:pPr lvl="1"/>
            <a:endParaRPr lang="en-US" altLang="en-US" sz="2000" dirty="0"/>
          </a:p>
          <a:p>
            <a:pPr marL="342900" lvl="1" indent="-342900">
              <a:lnSpc>
                <a:spcPct val="90000"/>
              </a:lnSpc>
              <a:buFont typeface="Wingdings" pitchFamily="2" charset="2"/>
              <a:buChar char="v"/>
            </a:pPr>
            <a:r>
              <a:rPr lang="en-US" altLang="en-US" sz="2300" b="1" dirty="0"/>
              <a:t>Department of Agriculture</a:t>
            </a:r>
          </a:p>
          <a:p>
            <a:pPr lvl="1"/>
            <a:r>
              <a:rPr lang="en-US" altLang="en-US" sz="2000" dirty="0" smtClean="0"/>
              <a:t>Use designed experiments to determine which factors maximize the yield of a crop.</a:t>
            </a:r>
            <a:endParaRPr lang="en-US" altLang="en-US" sz="2000" dirty="0"/>
          </a:p>
          <a:p>
            <a:pPr lvl="1">
              <a:lnSpc>
                <a:spcPct val="90000"/>
              </a:lnSpc>
            </a:pPr>
            <a:endParaRPr lang="en-US" altLang="en-US" sz="2400" dirty="0">
              <a:latin typeface="Helvetica"/>
            </a:endParaRPr>
          </a:p>
          <a:p>
            <a:endParaRPr lang="en-US" altLang="en-US" b="0" dirty="0"/>
          </a:p>
        </p:txBody>
      </p:sp>
      <p:sp>
        <p:nvSpPr>
          <p:cNvPr id="2" name="Title 1"/>
          <p:cNvSpPr>
            <a:spLocks noGrp="1"/>
          </p:cNvSpPr>
          <p:nvPr>
            <p:ph type="title"/>
          </p:nvPr>
        </p:nvSpPr>
        <p:spPr/>
        <p:txBody>
          <a:bodyPr>
            <a:normAutofit/>
          </a:bodyPr>
          <a:lstStyle/>
          <a:p>
            <a:r>
              <a:rPr lang="en-US" dirty="0" smtClean="0"/>
              <a:t>Statisticians in U.S. Government</a:t>
            </a:r>
            <a:endParaRPr lang="en-US" dirty="0"/>
          </a:p>
        </p:txBody>
      </p:sp>
    </p:spTree>
    <p:extLst>
      <p:ext uri="{BB962C8B-B14F-4D97-AF65-F5344CB8AC3E}">
        <p14:creationId xmlns:p14="http://schemas.microsoft.com/office/powerpoint/2010/main" val="4271276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Alternate Paths: Pursuing Careers in Law, Business, and Medicine</a:t>
            </a:r>
          </a:p>
        </p:txBody>
      </p:sp>
      <p:sp>
        <p:nvSpPr>
          <p:cNvPr id="3" name="Content Placeholder 2"/>
          <p:cNvSpPr>
            <a:spLocks noGrp="1"/>
          </p:cNvSpPr>
          <p:nvPr>
            <p:ph sz="quarter" idx="13"/>
          </p:nvPr>
        </p:nvSpPr>
        <p:spPr>
          <a:xfrm>
            <a:off x="685800" y="2057400"/>
            <a:ext cx="3810000" cy="4495800"/>
          </a:xfrm>
        </p:spPr>
        <p:txBody>
          <a:bodyPr>
            <a:normAutofit fontScale="92500"/>
          </a:bodyPr>
          <a:lstStyle/>
          <a:p>
            <a:pPr marL="0" indent="0" eaLnBrk="1" hangingPunct="1">
              <a:buFontTx/>
              <a:buNone/>
              <a:defRPr/>
            </a:pPr>
            <a:r>
              <a:rPr lang="en-US" sz="1800" dirty="0" smtClean="0"/>
              <a:t>A study of the LSAT and GMAT scores of college students (the entrance exams for law schools and business schools) show that math majors tend to score much higher than the average.</a:t>
            </a:r>
          </a:p>
          <a:p>
            <a:pPr marL="0" indent="0" eaLnBrk="1" hangingPunct="1">
              <a:buFontTx/>
              <a:buNone/>
              <a:defRPr/>
            </a:pPr>
            <a:endParaRPr lang="en-US" sz="1800" dirty="0" smtClean="0"/>
          </a:p>
          <a:p>
            <a:pPr marL="0" indent="0" eaLnBrk="1" hangingPunct="1">
              <a:buFontTx/>
              <a:buNone/>
              <a:defRPr/>
            </a:pPr>
            <a:endParaRPr lang="en-US" sz="1800" dirty="0" smtClean="0"/>
          </a:p>
          <a:p>
            <a:pPr marL="0" indent="0" eaLnBrk="1" hangingPunct="1">
              <a:buFontTx/>
              <a:buNone/>
              <a:defRPr/>
            </a:pPr>
            <a:endParaRPr lang="en-US" sz="1800" dirty="0" smtClean="0"/>
          </a:p>
          <a:p>
            <a:pPr marL="0" indent="0" eaLnBrk="1" hangingPunct="1">
              <a:buFontTx/>
              <a:buNone/>
              <a:defRPr/>
            </a:pPr>
            <a:endParaRPr lang="en-US" sz="1800" dirty="0" smtClean="0"/>
          </a:p>
          <a:p>
            <a:pPr marL="0" indent="0" eaLnBrk="1" hangingPunct="1">
              <a:buFontTx/>
              <a:buNone/>
              <a:defRPr/>
            </a:pPr>
            <a:endParaRPr lang="en-US" sz="1800" dirty="0" smtClean="0"/>
          </a:p>
          <a:p>
            <a:pPr marL="0" indent="0" eaLnBrk="1" hangingPunct="1">
              <a:buFontTx/>
              <a:buNone/>
              <a:defRPr/>
            </a:pPr>
            <a:endParaRPr lang="en-US" sz="1800" dirty="0" smtClean="0"/>
          </a:p>
          <a:p>
            <a:pPr marL="0" indent="0" eaLnBrk="1" hangingPunct="1">
              <a:buFontTx/>
              <a:buNone/>
              <a:defRPr/>
            </a:pPr>
            <a:endParaRPr lang="en-US" sz="1800" dirty="0" smtClean="0"/>
          </a:p>
          <a:p>
            <a:pPr marL="0" indent="0" eaLnBrk="1" hangingPunct="1">
              <a:buFontTx/>
              <a:buNone/>
              <a:defRPr/>
            </a:pPr>
            <a:endParaRPr lang="en-US" dirty="0" smtClean="0"/>
          </a:p>
          <a:p>
            <a:pPr marL="0" indent="0" eaLnBrk="1" hangingPunct="1">
              <a:buFontTx/>
              <a:buNone/>
              <a:defRPr/>
            </a:pPr>
            <a:r>
              <a:rPr lang="en-US" sz="1100" b="1" dirty="0" smtClean="0"/>
              <a:t>National Institute of Education, Duke University</a:t>
            </a:r>
            <a:r>
              <a:rPr lang="en-US" dirty="0" smtClean="0"/>
              <a:t/>
            </a:r>
            <a:br>
              <a:rPr lang="en-US" dirty="0" smtClean="0"/>
            </a:br>
            <a:endParaRPr lang="en-US" dirty="0" smtClean="0"/>
          </a:p>
          <a:p>
            <a:pPr eaLnBrk="1" hangingPunct="1">
              <a:defRPr/>
            </a:pPr>
            <a:endParaRPr lang="en-US" dirty="0" smtClean="0"/>
          </a:p>
        </p:txBody>
      </p:sp>
      <p:sp>
        <p:nvSpPr>
          <p:cNvPr id="10244" name="Content Placeholder 6"/>
          <p:cNvSpPr>
            <a:spLocks noGrp="1"/>
          </p:cNvSpPr>
          <p:nvPr>
            <p:ph sz="quarter" idx="14"/>
          </p:nvPr>
        </p:nvSpPr>
        <p:spPr/>
        <p:txBody>
          <a:bodyPr>
            <a:normAutofit fontScale="92500" lnSpcReduction="20000"/>
          </a:bodyPr>
          <a:lstStyle/>
          <a:p>
            <a:pPr eaLnBrk="1" hangingPunct="1">
              <a:defRPr/>
            </a:pPr>
            <a:r>
              <a:rPr lang="en-US" sz="2000" dirty="0" smtClean="0"/>
              <a:t>Law schools and business schools have taken note of this and welcome math majors into their professions because of their strong analytical and problem solving skills. </a:t>
            </a:r>
          </a:p>
          <a:p>
            <a:pPr eaLnBrk="1" hangingPunct="1">
              <a:defRPr/>
            </a:pPr>
            <a:endParaRPr lang="en-US" sz="2000" dirty="0" smtClean="0"/>
          </a:p>
          <a:p>
            <a:pPr eaLnBrk="1" hangingPunct="1">
              <a:defRPr/>
            </a:pPr>
            <a:r>
              <a:rPr lang="en-US" sz="2000" dirty="0" smtClean="0"/>
              <a:t>The same is true for medical schools. Math majors often have higher acceptance rates to medical school than many of the traditional pre-med majors.</a:t>
            </a:r>
          </a:p>
          <a:p>
            <a:pPr marL="0" indent="0" eaLnBrk="1" hangingPunct="1">
              <a:buFontTx/>
              <a:buNone/>
              <a:defRPr/>
            </a:pPr>
            <a:r>
              <a:rPr lang="en-US" sz="1400" dirty="0"/>
              <a:t>	</a:t>
            </a:r>
            <a:r>
              <a:rPr lang="en-US" sz="1400" dirty="0" smtClean="0"/>
              <a:t>	           (weusemath.org)</a:t>
            </a:r>
          </a:p>
          <a:p>
            <a:pPr eaLnBrk="1" hangingPunct="1">
              <a:defRPr/>
            </a:pPr>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2288994963"/>
              </p:ext>
            </p:extLst>
          </p:nvPr>
        </p:nvGraphicFramePr>
        <p:xfrm>
          <a:off x="838200" y="3581400"/>
          <a:ext cx="3200400" cy="2220812"/>
        </p:xfrm>
        <a:graphic>
          <a:graphicData uri="http://schemas.openxmlformats.org/drawingml/2006/table">
            <a:tbl>
              <a:tblPr>
                <a:tableStyleId>{5C22544A-7EE6-4342-B048-85BDC9FD1C3A}</a:tableStyleId>
              </a:tblPr>
              <a:tblGrid>
                <a:gridCol w="1565381"/>
                <a:gridCol w="976402"/>
                <a:gridCol w="658617"/>
              </a:tblGrid>
              <a:tr h="378176">
                <a:tc>
                  <a:txBody>
                    <a:bodyPr/>
                    <a:lstStyle/>
                    <a:p>
                      <a:pPr algn="l" fontAlgn="ctr"/>
                      <a:r>
                        <a:rPr lang="en-US" sz="1100" b="1" i="0" u="none" strike="noStrike" baseline="0" dirty="0" smtClean="0">
                          <a:solidFill>
                            <a:schemeClr val="tx1"/>
                          </a:solidFill>
                          <a:effectLst/>
                          <a:latin typeface="+mn-lt"/>
                        </a:rPr>
                        <a:t> Undergraduate Major</a:t>
                      </a:r>
                      <a:endParaRPr lang="en-US" sz="1100" b="1" i="0" u="none" strike="noStrike" dirty="0">
                        <a:solidFill>
                          <a:schemeClr val="tx1"/>
                        </a:solidFill>
                        <a:effectLst/>
                        <a:latin typeface="Lucida Sans Unicode"/>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1" u="none" strike="noStrike" dirty="0">
                          <a:solidFill>
                            <a:schemeClr val="tx1"/>
                          </a:solidFill>
                          <a:effectLst/>
                        </a:rPr>
                        <a:t>LSAT</a:t>
                      </a:r>
                      <a:endParaRPr lang="en-US" sz="1100" b="1" i="0" u="none" strike="noStrike" dirty="0">
                        <a:solidFill>
                          <a:schemeClr val="tx1"/>
                        </a:solidFill>
                        <a:effectLst/>
                        <a:latin typeface="Lucida Sans Unicode"/>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1" u="none" strike="noStrike" dirty="0">
                          <a:solidFill>
                            <a:schemeClr val="tx1"/>
                          </a:solidFill>
                          <a:effectLst/>
                        </a:rPr>
                        <a:t>GMAT</a:t>
                      </a:r>
                      <a:endParaRPr lang="en-US" sz="1100" b="1" i="0" u="none" strike="noStrike" dirty="0">
                        <a:solidFill>
                          <a:schemeClr val="tx1"/>
                        </a:solidFill>
                        <a:effectLst/>
                        <a:latin typeface="Lucida Sans Unicode"/>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9088">
                <a:tc>
                  <a:txBody>
                    <a:bodyPr/>
                    <a:lstStyle/>
                    <a:p>
                      <a:pPr algn="l" fontAlgn="ctr"/>
                      <a:r>
                        <a:rPr lang="en-US" sz="1100" b="1" u="none" strike="noStrike" dirty="0">
                          <a:solidFill>
                            <a:schemeClr val="tx1"/>
                          </a:solidFill>
                          <a:effectLst/>
                        </a:rPr>
                        <a:t>Mathematics</a:t>
                      </a:r>
                      <a:endParaRPr lang="en-US" sz="1100" b="1" i="0" u="none" strike="noStrike" dirty="0">
                        <a:solidFill>
                          <a:schemeClr val="tx1"/>
                        </a:solidFill>
                        <a:effectLst/>
                        <a:latin typeface="Lucida Sans Unicode"/>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1" u="none" strike="noStrike" dirty="0">
                          <a:solidFill>
                            <a:schemeClr val="tx1"/>
                          </a:solidFill>
                          <a:effectLst/>
                        </a:rPr>
                        <a:t>12.80%</a:t>
                      </a:r>
                      <a:endParaRPr lang="en-US" sz="1100" b="1" i="0" u="none" strike="noStrike" dirty="0">
                        <a:solidFill>
                          <a:schemeClr val="tx1"/>
                        </a:solidFill>
                        <a:effectLst/>
                        <a:latin typeface="Lucida Sans Unicode"/>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1" u="none" strike="noStrike" dirty="0">
                          <a:solidFill>
                            <a:schemeClr val="tx1"/>
                          </a:solidFill>
                          <a:effectLst/>
                        </a:rPr>
                        <a:t>13.30%</a:t>
                      </a:r>
                      <a:endParaRPr lang="en-US" sz="1100" b="1" i="0" u="none" strike="noStrike" dirty="0">
                        <a:solidFill>
                          <a:schemeClr val="tx1"/>
                        </a:solidFill>
                        <a:effectLst/>
                        <a:latin typeface="Lucida Sans Unicode"/>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9088">
                <a:tc>
                  <a:txBody>
                    <a:bodyPr/>
                    <a:lstStyle/>
                    <a:p>
                      <a:pPr algn="l" fontAlgn="ctr"/>
                      <a:r>
                        <a:rPr lang="en-US" sz="1100" u="none" strike="noStrike" dirty="0">
                          <a:solidFill>
                            <a:schemeClr val="tx1"/>
                          </a:solidFill>
                          <a:effectLst/>
                        </a:rPr>
                        <a:t>Philosophy</a:t>
                      </a:r>
                      <a:endParaRPr lang="en-US" sz="1100" b="0" i="0" u="none" strike="noStrike" dirty="0">
                        <a:solidFill>
                          <a:schemeClr val="tx1"/>
                        </a:solidFill>
                        <a:effectLst/>
                        <a:latin typeface="Lucida Sans Unicode"/>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u="none" strike="noStrike" dirty="0">
                          <a:solidFill>
                            <a:schemeClr val="tx1"/>
                          </a:solidFill>
                          <a:effectLst/>
                        </a:rPr>
                        <a:t>8.70%</a:t>
                      </a:r>
                      <a:endParaRPr lang="en-US" sz="1100" b="0" i="0" u="none" strike="noStrike" dirty="0">
                        <a:solidFill>
                          <a:schemeClr val="tx1"/>
                        </a:solidFill>
                        <a:effectLst/>
                        <a:latin typeface="Lucida Sans Unicode"/>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u="none" strike="noStrike" dirty="0">
                          <a:solidFill>
                            <a:schemeClr val="tx1"/>
                          </a:solidFill>
                          <a:effectLst/>
                        </a:rPr>
                        <a:t>11.00%</a:t>
                      </a:r>
                      <a:endParaRPr lang="en-US" sz="1100" b="0" i="0" u="none" strike="noStrike" dirty="0">
                        <a:solidFill>
                          <a:schemeClr val="tx1"/>
                        </a:solidFill>
                        <a:effectLst/>
                        <a:latin typeface="Lucida Sans Unicode"/>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9088">
                <a:tc>
                  <a:txBody>
                    <a:bodyPr/>
                    <a:lstStyle/>
                    <a:p>
                      <a:pPr algn="l" fontAlgn="ctr"/>
                      <a:r>
                        <a:rPr lang="en-US" sz="1100" u="none" strike="noStrike" dirty="0">
                          <a:solidFill>
                            <a:schemeClr val="tx1"/>
                          </a:solidFill>
                          <a:effectLst/>
                        </a:rPr>
                        <a:t>Chemistry</a:t>
                      </a:r>
                      <a:endParaRPr lang="en-US" sz="1100" b="0" i="0" u="none" strike="noStrike" dirty="0">
                        <a:solidFill>
                          <a:schemeClr val="tx1"/>
                        </a:solidFill>
                        <a:effectLst/>
                        <a:latin typeface="Lucida Sans Unicode"/>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u="none" strike="noStrike" dirty="0">
                          <a:solidFill>
                            <a:schemeClr val="tx1"/>
                          </a:solidFill>
                          <a:effectLst/>
                        </a:rPr>
                        <a:t>7.60%</a:t>
                      </a:r>
                      <a:endParaRPr lang="en-US" sz="1100" b="0" i="0" u="none" strike="noStrike" dirty="0">
                        <a:solidFill>
                          <a:schemeClr val="tx1"/>
                        </a:solidFill>
                        <a:effectLst/>
                        <a:latin typeface="Lucida Sans Unicode"/>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u="none" strike="noStrike" dirty="0">
                          <a:solidFill>
                            <a:schemeClr val="tx1"/>
                          </a:solidFill>
                          <a:effectLst/>
                        </a:rPr>
                        <a:t>7.50%</a:t>
                      </a:r>
                      <a:endParaRPr lang="en-US" sz="1100" b="0" i="0" u="none" strike="noStrike" dirty="0">
                        <a:solidFill>
                          <a:schemeClr val="tx1"/>
                        </a:solidFill>
                        <a:effectLst/>
                        <a:latin typeface="Lucida Sans Unicode"/>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9088">
                <a:tc>
                  <a:txBody>
                    <a:bodyPr/>
                    <a:lstStyle/>
                    <a:p>
                      <a:pPr algn="l" fontAlgn="ctr"/>
                      <a:r>
                        <a:rPr lang="en-US" sz="1100" u="none" strike="noStrike" dirty="0">
                          <a:solidFill>
                            <a:schemeClr val="tx1"/>
                          </a:solidFill>
                          <a:effectLst/>
                        </a:rPr>
                        <a:t>Biology</a:t>
                      </a:r>
                      <a:endParaRPr lang="en-US" sz="1100" b="0" i="0" u="none" strike="noStrike" dirty="0">
                        <a:solidFill>
                          <a:schemeClr val="tx1"/>
                        </a:solidFill>
                        <a:effectLst/>
                        <a:latin typeface="Lucida Sans Unicode"/>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u="none" strike="noStrike" dirty="0">
                          <a:solidFill>
                            <a:schemeClr val="tx1"/>
                          </a:solidFill>
                          <a:effectLst/>
                        </a:rPr>
                        <a:t>4.00%</a:t>
                      </a:r>
                      <a:endParaRPr lang="en-US" sz="1100" b="0" i="0" u="none" strike="noStrike" dirty="0">
                        <a:solidFill>
                          <a:schemeClr val="tx1"/>
                        </a:solidFill>
                        <a:effectLst/>
                        <a:latin typeface="Lucida Sans Unicode"/>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u="none" strike="noStrike" dirty="0">
                          <a:solidFill>
                            <a:schemeClr val="tx1"/>
                          </a:solidFill>
                          <a:effectLst/>
                        </a:rPr>
                        <a:t>3.30%</a:t>
                      </a:r>
                      <a:endParaRPr lang="en-US" sz="1100" b="0" i="0" u="none" strike="noStrike" dirty="0">
                        <a:solidFill>
                          <a:schemeClr val="tx1"/>
                        </a:solidFill>
                        <a:effectLst/>
                        <a:latin typeface="Lucida Sans Unicode"/>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9088">
                <a:tc>
                  <a:txBody>
                    <a:bodyPr/>
                    <a:lstStyle/>
                    <a:p>
                      <a:pPr algn="l" fontAlgn="ctr"/>
                      <a:r>
                        <a:rPr lang="en-US" sz="1100" u="none" strike="noStrike" dirty="0">
                          <a:solidFill>
                            <a:schemeClr val="tx1"/>
                          </a:solidFill>
                          <a:effectLst/>
                        </a:rPr>
                        <a:t>English</a:t>
                      </a:r>
                      <a:endParaRPr lang="en-US" sz="1100" b="0" i="0" u="none" strike="noStrike" dirty="0">
                        <a:solidFill>
                          <a:schemeClr val="tx1"/>
                        </a:solidFill>
                        <a:effectLst/>
                        <a:latin typeface="Lucida Sans Unicode"/>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u="none" strike="noStrike" dirty="0">
                          <a:solidFill>
                            <a:schemeClr val="tx1"/>
                          </a:solidFill>
                          <a:effectLst/>
                        </a:rPr>
                        <a:t>5.60%</a:t>
                      </a:r>
                      <a:endParaRPr lang="en-US" sz="1100" b="0" i="0" u="none" strike="noStrike" dirty="0">
                        <a:solidFill>
                          <a:schemeClr val="tx1"/>
                        </a:solidFill>
                        <a:effectLst/>
                        <a:latin typeface="Lucida Sans Unicode"/>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u="none" strike="noStrike" dirty="0">
                          <a:solidFill>
                            <a:schemeClr val="tx1"/>
                          </a:solidFill>
                          <a:effectLst/>
                        </a:rPr>
                        <a:t>4.10%</a:t>
                      </a:r>
                      <a:endParaRPr lang="en-US" sz="1100" b="0" i="0" u="none" strike="noStrike" dirty="0">
                        <a:solidFill>
                          <a:schemeClr val="tx1"/>
                        </a:solidFill>
                        <a:effectLst/>
                        <a:latin typeface="Lucida Sans Unicode"/>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9088">
                <a:tc>
                  <a:txBody>
                    <a:bodyPr/>
                    <a:lstStyle/>
                    <a:p>
                      <a:pPr algn="l" fontAlgn="ctr"/>
                      <a:r>
                        <a:rPr lang="en-US" sz="1100" u="none" strike="noStrike" dirty="0">
                          <a:solidFill>
                            <a:schemeClr val="tx1"/>
                          </a:solidFill>
                          <a:effectLst/>
                        </a:rPr>
                        <a:t>History</a:t>
                      </a:r>
                      <a:endParaRPr lang="en-US" sz="1100" b="0" i="0" u="none" strike="noStrike" dirty="0">
                        <a:solidFill>
                          <a:schemeClr val="tx1"/>
                        </a:solidFill>
                        <a:effectLst/>
                        <a:latin typeface="Lucida Sans Unicode"/>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u="none" strike="noStrike" dirty="0">
                          <a:solidFill>
                            <a:schemeClr val="tx1"/>
                          </a:solidFill>
                          <a:effectLst/>
                        </a:rPr>
                        <a:t>2.90%</a:t>
                      </a:r>
                      <a:endParaRPr lang="en-US" sz="1100" b="0" i="0" u="none" strike="noStrike" dirty="0">
                        <a:solidFill>
                          <a:schemeClr val="tx1"/>
                        </a:solidFill>
                        <a:effectLst/>
                        <a:latin typeface="Lucida Sans Unicode"/>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u="none" strike="noStrike" dirty="0">
                          <a:solidFill>
                            <a:schemeClr val="tx1"/>
                          </a:solidFill>
                          <a:effectLst/>
                        </a:rPr>
                        <a:t>4.60%</a:t>
                      </a:r>
                      <a:endParaRPr lang="en-US" sz="1100" b="0" i="0" u="none" strike="noStrike" dirty="0">
                        <a:solidFill>
                          <a:schemeClr val="tx1"/>
                        </a:solidFill>
                        <a:effectLst/>
                        <a:latin typeface="Lucida Sans Unicode"/>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9088">
                <a:tc>
                  <a:txBody>
                    <a:bodyPr/>
                    <a:lstStyle/>
                    <a:p>
                      <a:pPr algn="l" fontAlgn="ctr"/>
                      <a:r>
                        <a:rPr lang="en-US" sz="1100" u="none" strike="noStrike" dirty="0">
                          <a:solidFill>
                            <a:schemeClr val="tx1"/>
                          </a:solidFill>
                          <a:effectLst/>
                        </a:rPr>
                        <a:t>Psychology</a:t>
                      </a:r>
                      <a:endParaRPr lang="en-US" sz="1100" b="0" i="0" u="none" strike="noStrike" dirty="0">
                        <a:solidFill>
                          <a:schemeClr val="tx1"/>
                        </a:solidFill>
                        <a:effectLst/>
                        <a:latin typeface="Lucida Sans Unicode"/>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u="none" strike="noStrike" dirty="0">
                          <a:solidFill>
                            <a:schemeClr val="tx1"/>
                          </a:solidFill>
                          <a:effectLst/>
                        </a:rPr>
                        <a:t>0.90%</a:t>
                      </a:r>
                      <a:endParaRPr lang="en-US" sz="1100" b="0" i="0" u="none" strike="noStrike" dirty="0">
                        <a:solidFill>
                          <a:schemeClr val="tx1"/>
                        </a:solidFill>
                        <a:effectLst/>
                        <a:latin typeface="Lucida Sans Unicode"/>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u="none" strike="noStrike" dirty="0">
                          <a:solidFill>
                            <a:schemeClr val="tx1"/>
                          </a:solidFill>
                          <a:effectLst/>
                        </a:rPr>
                        <a:t>0.80%</a:t>
                      </a:r>
                      <a:endParaRPr lang="en-US" sz="1100" b="0" i="0" u="none" strike="noStrike" dirty="0">
                        <a:solidFill>
                          <a:schemeClr val="tx1"/>
                        </a:solidFill>
                        <a:effectLst/>
                        <a:latin typeface="Lucida Sans Unicode"/>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9088">
                <a:tc>
                  <a:txBody>
                    <a:bodyPr/>
                    <a:lstStyle/>
                    <a:p>
                      <a:pPr algn="l" fontAlgn="ctr"/>
                      <a:r>
                        <a:rPr lang="en-US" sz="1100" u="none" strike="noStrike" dirty="0">
                          <a:solidFill>
                            <a:schemeClr val="tx1"/>
                          </a:solidFill>
                          <a:effectLst/>
                        </a:rPr>
                        <a:t>Political Science</a:t>
                      </a:r>
                      <a:endParaRPr lang="en-US" sz="1100" b="0" i="0" u="none" strike="noStrike" dirty="0">
                        <a:solidFill>
                          <a:schemeClr val="tx1"/>
                        </a:solidFill>
                        <a:effectLst/>
                        <a:latin typeface="Lucida Sans Unicode"/>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u="none" strike="noStrike" dirty="0">
                          <a:solidFill>
                            <a:schemeClr val="tx1"/>
                          </a:solidFill>
                          <a:effectLst/>
                        </a:rPr>
                        <a:t>-1.60%</a:t>
                      </a:r>
                      <a:endParaRPr lang="en-US" sz="1100" b="0" i="0" u="none" strike="noStrike" dirty="0">
                        <a:solidFill>
                          <a:schemeClr val="tx1"/>
                        </a:solidFill>
                        <a:effectLst/>
                        <a:latin typeface="Lucida Sans Unicode"/>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u="none" strike="noStrike" dirty="0">
                          <a:solidFill>
                            <a:schemeClr val="tx1"/>
                          </a:solidFill>
                          <a:effectLst/>
                        </a:rPr>
                        <a:t>0.06%</a:t>
                      </a:r>
                      <a:endParaRPr lang="en-US" sz="1100" b="0" i="0" u="none" strike="noStrike" dirty="0">
                        <a:solidFill>
                          <a:schemeClr val="tx1"/>
                        </a:solidFill>
                        <a:effectLst/>
                        <a:latin typeface="Lucida Sans Unicode"/>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9932">
                <a:tc>
                  <a:txBody>
                    <a:bodyPr/>
                    <a:lstStyle/>
                    <a:p>
                      <a:pPr algn="l" fontAlgn="ctr"/>
                      <a:r>
                        <a:rPr lang="en-US" sz="1100" u="none" strike="noStrike" dirty="0">
                          <a:solidFill>
                            <a:schemeClr val="tx1"/>
                          </a:solidFill>
                          <a:effectLst/>
                        </a:rPr>
                        <a:t>Business </a:t>
                      </a:r>
                      <a:r>
                        <a:rPr lang="en-US" sz="1100" u="none" strike="noStrike" dirty="0" smtClean="0">
                          <a:solidFill>
                            <a:schemeClr val="tx1"/>
                          </a:solidFill>
                          <a:effectLst/>
                        </a:rPr>
                        <a:t>Administration</a:t>
                      </a:r>
                      <a:endParaRPr lang="en-US" sz="1100" b="0" i="0" u="none" strike="noStrike" dirty="0">
                        <a:solidFill>
                          <a:schemeClr val="tx1"/>
                        </a:solidFill>
                        <a:effectLst/>
                        <a:latin typeface="Lucida Sans Unicode"/>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u="none" strike="noStrike" dirty="0">
                          <a:solidFill>
                            <a:schemeClr val="tx1"/>
                          </a:solidFill>
                          <a:effectLst/>
                        </a:rPr>
                        <a:t>-4.50%</a:t>
                      </a:r>
                      <a:endParaRPr lang="en-US" sz="1100" b="0" i="0" u="none" strike="noStrike" dirty="0">
                        <a:solidFill>
                          <a:schemeClr val="tx1"/>
                        </a:solidFill>
                        <a:effectLst/>
                        <a:latin typeface="Lucida Sans Unicode"/>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u="none" strike="noStrike" dirty="0">
                          <a:solidFill>
                            <a:schemeClr val="tx1"/>
                          </a:solidFill>
                          <a:effectLst/>
                        </a:rPr>
                        <a:t>-0.80%</a:t>
                      </a:r>
                      <a:endParaRPr lang="en-US" sz="1100" b="0" i="0" u="none" strike="noStrike" dirty="0">
                        <a:solidFill>
                          <a:schemeClr val="tx1"/>
                        </a:solidFill>
                        <a:effectLst/>
                        <a:latin typeface="Lucida Sans Unicode"/>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2608834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2057400"/>
            <a:ext cx="8382000" cy="4068763"/>
          </a:xfrm>
        </p:spPr>
        <p:txBody>
          <a:bodyPr>
            <a:noAutofit/>
          </a:bodyPr>
          <a:lstStyle/>
          <a:p>
            <a:pPr marL="137160" indent="0">
              <a:buNone/>
            </a:pPr>
            <a:r>
              <a:rPr lang="en-US" sz="2800" dirty="0" smtClean="0"/>
              <a:t>Contact </a:t>
            </a:r>
          </a:p>
          <a:p>
            <a:pPr marL="137160" indent="0">
              <a:buNone/>
            </a:pPr>
            <a:r>
              <a:rPr lang="en-US" sz="2800" dirty="0" smtClean="0"/>
              <a:t>Dr. Cathy </a:t>
            </a:r>
            <a:r>
              <a:rPr lang="en-US" sz="2800" dirty="0" err="1" smtClean="0"/>
              <a:t>Liebars</a:t>
            </a:r>
            <a:r>
              <a:rPr lang="en-US" sz="2800" dirty="0" smtClean="0"/>
              <a:t>, </a:t>
            </a:r>
            <a:r>
              <a:rPr lang="en-US" sz="2800" dirty="0" smtClean="0">
                <a:hlinkClick r:id="rId2"/>
              </a:rPr>
              <a:t>liebars@tcnj.edu</a:t>
            </a:r>
            <a:r>
              <a:rPr lang="en-US" sz="2800" dirty="0" smtClean="0"/>
              <a:t>, x3043</a:t>
            </a:r>
          </a:p>
          <a:p>
            <a:pPr marL="137160" indent="0">
              <a:buNone/>
            </a:pPr>
            <a:r>
              <a:rPr lang="en-US" sz="2800" dirty="0" smtClean="0"/>
              <a:t>Or</a:t>
            </a:r>
          </a:p>
          <a:p>
            <a:pPr marL="137160" indent="0">
              <a:buNone/>
            </a:pPr>
            <a:r>
              <a:rPr lang="en-US" sz="2800" dirty="0" smtClean="0"/>
              <a:t>Dr. Tom </a:t>
            </a:r>
            <a:r>
              <a:rPr lang="en-US" sz="2800" dirty="0" err="1" smtClean="0"/>
              <a:t>Hagedorn</a:t>
            </a:r>
            <a:r>
              <a:rPr lang="en-US" sz="2800" dirty="0" smtClean="0"/>
              <a:t>, </a:t>
            </a:r>
            <a:r>
              <a:rPr lang="en-US" sz="2800" dirty="0" smtClean="0">
                <a:hlinkClick r:id="rId3"/>
              </a:rPr>
              <a:t>hagedorn@tcnj.edu</a:t>
            </a:r>
            <a:r>
              <a:rPr lang="en-US" sz="2800" dirty="0" smtClean="0"/>
              <a:t>, x3053</a:t>
            </a:r>
          </a:p>
          <a:p>
            <a:pPr marL="137160" indent="0">
              <a:buNone/>
            </a:pPr>
            <a:r>
              <a:rPr lang="en-US" sz="2800" dirty="0" smtClean="0"/>
              <a:t>Co-Chairs, Department of Mathematics and Statistics</a:t>
            </a:r>
          </a:p>
          <a:p>
            <a:pPr marL="137160" indent="0">
              <a:buNone/>
            </a:pPr>
            <a:r>
              <a:rPr lang="en-US" sz="2800" dirty="0" smtClean="0"/>
              <a:t>Science complex room P231</a:t>
            </a:r>
          </a:p>
          <a:p>
            <a:pPr marL="137160" indent="0">
              <a:buNone/>
            </a:pPr>
            <a:r>
              <a:rPr lang="en-US" dirty="0" smtClean="0"/>
              <a:t>Our department website:</a:t>
            </a:r>
          </a:p>
          <a:p>
            <a:pPr marL="137160" indent="0">
              <a:buNone/>
            </a:pPr>
            <a:r>
              <a:rPr lang="en-US" sz="2800" dirty="0" smtClean="0">
                <a:hlinkClick r:id="rId4"/>
              </a:rPr>
              <a:t>http://www.tcnj.edu/~mathstat</a:t>
            </a:r>
            <a:endParaRPr lang="en-US" sz="2800" dirty="0" smtClean="0"/>
          </a:p>
          <a:p>
            <a:pPr marL="137160" indent="0">
              <a:buNone/>
            </a:pPr>
            <a:endParaRPr lang="en-US" sz="2800" dirty="0"/>
          </a:p>
        </p:txBody>
      </p:sp>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545169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438400"/>
            <a:ext cx="7408333" cy="3450696"/>
          </a:xfrm>
        </p:spPr>
        <p:txBody>
          <a:bodyPr>
            <a:normAutofit fontScale="92500" lnSpcReduction="10000"/>
          </a:bodyPr>
          <a:lstStyle/>
          <a:p>
            <a:r>
              <a:rPr lang="en-US" dirty="0" smtClean="0"/>
              <a:t>23 regular full-time faculty</a:t>
            </a:r>
          </a:p>
          <a:p>
            <a:r>
              <a:rPr lang="en-US" dirty="0" smtClean="0"/>
              <a:t>Over 300 Mathematics and Statistics majors</a:t>
            </a:r>
          </a:p>
          <a:p>
            <a:r>
              <a:rPr lang="en-US" dirty="0" smtClean="0"/>
              <a:t>Several Programs –</a:t>
            </a:r>
          </a:p>
          <a:p>
            <a:pPr lvl="1"/>
            <a:r>
              <a:rPr lang="en-US" dirty="0" smtClean="0"/>
              <a:t>Mathematics with Specializations in:</a:t>
            </a:r>
          </a:p>
          <a:p>
            <a:pPr lvl="2"/>
            <a:r>
              <a:rPr lang="en-US" dirty="0" smtClean="0"/>
              <a:t>Mathematics</a:t>
            </a:r>
          </a:p>
          <a:p>
            <a:pPr lvl="2"/>
            <a:r>
              <a:rPr lang="en-US" dirty="0"/>
              <a:t>Statistics</a:t>
            </a:r>
          </a:p>
          <a:p>
            <a:pPr lvl="2"/>
            <a:r>
              <a:rPr lang="en-US" dirty="0"/>
              <a:t>Applied </a:t>
            </a:r>
            <a:r>
              <a:rPr lang="en-US" dirty="0" smtClean="0"/>
              <a:t>Mathematics </a:t>
            </a:r>
          </a:p>
          <a:p>
            <a:pPr lvl="1"/>
            <a:r>
              <a:rPr lang="en-US" dirty="0" smtClean="0"/>
              <a:t>Mathematics Secondary Education</a:t>
            </a:r>
          </a:p>
          <a:p>
            <a:pPr lvl="1"/>
            <a:r>
              <a:rPr lang="en-US" dirty="0" smtClean="0"/>
              <a:t>Mathematics Teaching Elementary or Early Childhood, Deaf &amp; Hard of Hearing, Special Education</a:t>
            </a:r>
          </a:p>
        </p:txBody>
      </p:sp>
      <p:sp>
        <p:nvSpPr>
          <p:cNvPr id="2" name="Title 1"/>
          <p:cNvSpPr>
            <a:spLocks noGrp="1"/>
          </p:cNvSpPr>
          <p:nvPr>
            <p:ph type="title"/>
          </p:nvPr>
        </p:nvSpPr>
        <p:spPr/>
        <p:txBody>
          <a:bodyPr/>
          <a:lstStyle/>
          <a:p>
            <a:pPr algn="ctr"/>
            <a:r>
              <a:rPr lang="en-US" dirty="0" smtClean="0"/>
              <a:t>Our Department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Mathematics </a:t>
            </a:r>
          </a:p>
          <a:p>
            <a:r>
              <a:rPr lang="en-US" dirty="0" smtClean="0"/>
              <a:t>Statistics</a:t>
            </a:r>
          </a:p>
          <a:p>
            <a:r>
              <a:rPr lang="en-US" dirty="0" smtClean="0"/>
              <a:t>Actuarial Studies</a:t>
            </a:r>
          </a:p>
          <a:p>
            <a:r>
              <a:rPr lang="en-US" dirty="0" smtClean="0"/>
              <a:t>Quantitative Criminology</a:t>
            </a:r>
            <a:endParaRPr lang="en-US" dirty="0"/>
          </a:p>
        </p:txBody>
      </p:sp>
      <p:sp>
        <p:nvSpPr>
          <p:cNvPr id="2" name="Title 1"/>
          <p:cNvSpPr>
            <a:spLocks noGrp="1"/>
          </p:cNvSpPr>
          <p:nvPr>
            <p:ph type="title"/>
          </p:nvPr>
        </p:nvSpPr>
        <p:spPr/>
        <p:txBody>
          <a:bodyPr/>
          <a:lstStyle/>
          <a:p>
            <a:r>
              <a:rPr lang="en-US" dirty="0" smtClean="0"/>
              <a:t>Minors (5 Courses)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14400" y="2438400"/>
            <a:ext cx="7408333" cy="3450696"/>
          </a:xfrm>
        </p:spPr>
        <p:txBody>
          <a:bodyPr/>
          <a:lstStyle/>
          <a:p>
            <a:pPr>
              <a:buFont typeface="Arial" pitchFamily="34" charset="0"/>
              <a:buChar char="•"/>
            </a:pPr>
            <a:r>
              <a:rPr lang="en-US" dirty="0" smtClean="0"/>
              <a:t>Small class size</a:t>
            </a:r>
          </a:p>
          <a:p>
            <a:pPr>
              <a:buFont typeface="Arial" pitchFamily="34" charset="0"/>
              <a:buChar char="•"/>
            </a:pPr>
            <a:r>
              <a:rPr lang="en-US" dirty="0" smtClean="0"/>
              <a:t>Faculty who are teacher-scholars in their fields</a:t>
            </a:r>
          </a:p>
          <a:p>
            <a:pPr>
              <a:buFont typeface="Arial" pitchFamily="34" charset="0"/>
              <a:buChar char="•"/>
            </a:pPr>
            <a:r>
              <a:rPr lang="en-US" dirty="0" smtClean="0"/>
              <a:t>Faculty advisor</a:t>
            </a:r>
          </a:p>
          <a:p>
            <a:pPr>
              <a:buFont typeface="Arial" pitchFamily="34" charset="0"/>
              <a:buChar char="•"/>
            </a:pPr>
            <a:r>
              <a:rPr lang="en-US" dirty="0" smtClean="0"/>
              <a:t>MAT 099- Orientation to major</a:t>
            </a:r>
            <a:endParaRPr lang="en-US" dirty="0"/>
          </a:p>
        </p:txBody>
      </p:sp>
      <p:sp>
        <p:nvSpPr>
          <p:cNvPr id="2" name="Title 1"/>
          <p:cNvSpPr>
            <a:spLocks noGrp="1"/>
          </p:cNvSpPr>
          <p:nvPr>
            <p:ph type="title"/>
          </p:nvPr>
        </p:nvSpPr>
        <p:spPr/>
        <p:txBody>
          <a:bodyPr>
            <a:normAutofit fontScale="90000"/>
          </a:bodyPr>
          <a:lstStyle/>
          <a:p>
            <a:r>
              <a:rPr lang="en-US" dirty="0" smtClean="0"/>
              <a:t>NEED MORE REASONS TO CHOOSE TCNJ?</a:t>
            </a:r>
            <a:endParaRPr lang="en-US" dirty="0"/>
          </a:p>
        </p:txBody>
      </p:sp>
      <p:pic>
        <p:nvPicPr>
          <p:cNvPr id="5" name="Picture 4" descr="Qifu_MAA_Test.jpg"/>
          <p:cNvPicPr>
            <a:picLocks noChangeAspect="1"/>
          </p:cNvPicPr>
          <p:nvPr/>
        </p:nvPicPr>
        <p:blipFill>
          <a:blip r:embed="rId2" cstate="print">
            <a:extLst>
              <a:ext uri="{BEBA8EAE-BF5A-486C-A8C5-ECC9F3942E4B}">
                <a14:imgProps xmlns:a14="http://schemas.microsoft.com/office/drawing/2010/main">
                  <a14:imgLayer r:embed="rId3">
                    <a14:imgEffect>
                      <a14:sharpenSoften amount="47000"/>
                    </a14:imgEffect>
                    <a14:imgEffect>
                      <a14:colorTemperature colorTemp="6700"/>
                    </a14:imgEffect>
                    <a14:imgEffect>
                      <a14:saturation sat="165000"/>
                    </a14:imgEffect>
                    <a14:imgEffect>
                      <a14:brightnessContrast bright="13000" contrast="-12000"/>
                    </a14:imgEffect>
                  </a14:imgLayer>
                </a14:imgProps>
              </a:ext>
              <a:ext uri="{28A0092B-C50C-407E-A947-70E740481C1C}">
                <a14:useLocalDpi xmlns:a14="http://schemas.microsoft.com/office/drawing/2010/main" val="0"/>
              </a:ext>
            </a:extLst>
          </a:blip>
          <a:stretch>
            <a:fillRect/>
          </a:stretch>
        </p:blipFill>
        <p:spPr>
          <a:xfrm>
            <a:off x="5299384" y="3810000"/>
            <a:ext cx="3678478" cy="2889929"/>
          </a:xfrm>
          <a:prstGeom prst="rect">
            <a:avLst/>
          </a:prstGeom>
          <a:ln w="66675" cmpd="thinThick">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893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Placed into Calculus A with SAT Math score 650 and four years of math including Algebra I, Algebra II, Geometry, Trigonometry</a:t>
            </a:r>
          </a:p>
          <a:p>
            <a:r>
              <a:rPr lang="en-US" dirty="0" smtClean="0"/>
              <a:t>Allowed to register for Calculus but strongly advised to take </a:t>
            </a:r>
            <a:r>
              <a:rPr lang="en-US" dirty="0" err="1" smtClean="0"/>
              <a:t>Precalculus</a:t>
            </a:r>
            <a:r>
              <a:rPr lang="en-US" dirty="0" smtClean="0"/>
              <a:t> with SAT Math score between 600 and 640 and four years of math</a:t>
            </a:r>
          </a:p>
          <a:p>
            <a:r>
              <a:rPr lang="en-US" dirty="0" smtClean="0"/>
              <a:t>Placed into </a:t>
            </a:r>
            <a:r>
              <a:rPr lang="en-US" dirty="0" err="1" smtClean="0"/>
              <a:t>Precalculus</a:t>
            </a:r>
            <a:r>
              <a:rPr lang="en-US" dirty="0" smtClean="0"/>
              <a:t> with SAT Math score between 550 and 590</a:t>
            </a:r>
          </a:p>
          <a:p>
            <a:r>
              <a:rPr lang="en-US" dirty="0" smtClean="0"/>
              <a:t>Placed into Intermediate Algebra with SAT Math score below 550</a:t>
            </a:r>
            <a:endParaRPr lang="en-US" dirty="0"/>
          </a:p>
        </p:txBody>
      </p:sp>
      <p:sp>
        <p:nvSpPr>
          <p:cNvPr id="2" name="Title 1"/>
          <p:cNvSpPr>
            <a:spLocks noGrp="1"/>
          </p:cNvSpPr>
          <p:nvPr>
            <p:ph type="title"/>
          </p:nvPr>
        </p:nvSpPr>
        <p:spPr/>
        <p:txBody>
          <a:bodyPr/>
          <a:lstStyle/>
          <a:p>
            <a:r>
              <a:rPr lang="en-US" dirty="0" smtClean="0"/>
              <a:t>Calculus Placement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4 or 5 on Calculus AB exam – placed into Calculus B</a:t>
            </a:r>
          </a:p>
          <a:p>
            <a:r>
              <a:rPr lang="en-US" dirty="0" smtClean="0"/>
              <a:t>4 or 5 on Calculus BC exam – placed into Calculus C</a:t>
            </a:r>
          </a:p>
          <a:p>
            <a:r>
              <a:rPr lang="en-US" dirty="0" smtClean="0"/>
              <a:t>3 on Calculus BC exam – placed into Calculus B</a:t>
            </a:r>
          </a:p>
          <a:p>
            <a:r>
              <a:rPr lang="en-US" dirty="0" smtClean="0"/>
              <a:t>4 or 5 on Statistics exam – credit for Statistical Inference</a:t>
            </a:r>
            <a:endParaRPr lang="en-US" dirty="0"/>
          </a:p>
        </p:txBody>
      </p:sp>
      <p:sp>
        <p:nvSpPr>
          <p:cNvPr id="2" name="Title 1"/>
          <p:cNvSpPr>
            <a:spLocks noGrp="1"/>
          </p:cNvSpPr>
          <p:nvPr>
            <p:ph type="title"/>
          </p:nvPr>
        </p:nvSpPr>
        <p:spPr/>
        <p:txBody>
          <a:bodyPr/>
          <a:lstStyle/>
          <a:p>
            <a:r>
              <a:rPr lang="en-US" dirty="0" smtClean="0"/>
              <a:t>AP Credit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8" y="2675467"/>
            <a:ext cx="5578300" cy="3450696"/>
          </a:xfrm>
        </p:spPr>
        <p:txBody>
          <a:bodyPr/>
          <a:lstStyle/>
          <a:p>
            <a:r>
              <a:rPr lang="en-US" dirty="0" smtClean="0"/>
              <a:t>Math &amp; Stat Club</a:t>
            </a:r>
          </a:p>
          <a:p>
            <a:r>
              <a:rPr lang="en-US" dirty="0" smtClean="0"/>
              <a:t>Pi Mu Epsilon</a:t>
            </a:r>
          </a:p>
          <a:p>
            <a:r>
              <a:rPr lang="en-US" dirty="0" smtClean="0"/>
              <a:t>Putnam Exam</a:t>
            </a:r>
          </a:p>
          <a:p>
            <a:r>
              <a:rPr lang="en-US" dirty="0" smtClean="0"/>
              <a:t>Garden State Undergraduate Mathematics Conference</a:t>
            </a:r>
          </a:p>
          <a:p>
            <a:r>
              <a:rPr lang="en-US" dirty="0" smtClean="0"/>
              <a:t>Tutoring</a:t>
            </a:r>
            <a:endParaRPr lang="en-US" dirty="0"/>
          </a:p>
        </p:txBody>
      </p:sp>
      <p:sp>
        <p:nvSpPr>
          <p:cNvPr id="2" name="Title 1"/>
          <p:cNvSpPr>
            <a:spLocks noGrp="1"/>
          </p:cNvSpPr>
          <p:nvPr>
            <p:ph type="title"/>
          </p:nvPr>
        </p:nvSpPr>
        <p:spPr/>
        <p:txBody>
          <a:bodyPr/>
          <a:lstStyle/>
          <a:p>
            <a:r>
              <a:rPr lang="en-US" dirty="0" smtClean="0"/>
              <a:t>Extracurricular Opportunities</a:t>
            </a:r>
            <a:endParaRPr lang="en-US" dirty="0"/>
          </a:p>
        </p:txBody>
      </p:sp>
      <p:pic>
        <p:nvPicPr>
          <p:cNvPr id="5" name="Picture 4" descr="GSUMC_2010--3.jpg"/>
          <p:cNvPicPr>
            <a:picLocks noChangeAspect="1"/>
          </p:cNvPicPr>
          <p:nvPr/>
        </p:nvPicPr>
        <p:blipFill>
          <a:blip r:embed="rId2">
            <a:extLst>
              <a:ext uri="{BEBA8EAE-BF5A-486C-A8C5-ECC9F3942E4B}">
                <a14:imgProps xmlns:a14="http://schemas.microsoft.com/office/drawing/2010/main">
                  <a14:imgLayer r:embed="rId3">
                    <a14:imgEffect>
                      <a14:sharpenSoften amount="26000"/>
                    </a14:imgEffect>
                    <a14:imgEffect>
                      <a14:colorTemperature colorTemp="7400"/>
                    </a14:imgEffect>
                    <a14:imgEffect>
                      <a14:saturation sat="110000"/>
                    </a14:imgEffect>
                    <a14:imgEffect>
                      <a14:brightnessContrast bright="48000" contrast="-25000"/>
                    </a14:imgEffect>
                  </a14:imgLayer>
                </a14:imgProps>
              </a:ext>
              <a:ext uri="{28A0092B-C50C-407E-A947-70E740481C1C}">
                <a14:useLocalDpi xmlns:a14="http://schemas.microsoft.com/office/drawing/2010/main" val="0"/>
              </a:ext>
            </a:extLst>
          </a:blip>
          <a:stretch>
            <a:fillRect/>
          </a:stretch>
        </p:blipFill>
        <p:spPr>
          <a:xfrm>
            <a:off x="5105400" y="3540711"/>
            <a:ext cx="3810000" cy="2743200"/>
          </a:xfrm>
          <a:prstGeom prst="rect">
            <a:avLst/>
          </a:prstGeom>
          <a:ln w="66675" cmpd="thinThick">
            <a:solidFill>
              <a:schemeClr val="tx1"/>
            </a:solidFill>
          </a:ln>
          <a:effectLst>
            <a:outerShdw blurRad="50800" dist="38100" dir="2700000" algn="tl" rotWithShape="0">
              <a:prstClr val="black">
                <a:alpha val="40000"/>
              </a:prstClr>
            </a:outerShdw>
          </a:effectLst>
        </p:spPr>
      </p:pic>
      <p:pic>
        <p:nvPicPr>
          <p:cNvPr id="4" name="Picture 3" descr="Integration-Bee-Flyer.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1447800"/>
            <a:ext cx="2553810" cy="2708908"/>
          </a:xfrm>
          <a:prstGeom prst="rect">
            <a:avLst/>
          </a:prstGeom>
          <a:ln w="66675" cmpd="thinThick">
            <a:solidFill>
              <a:schemeClr val="tx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0"/>
            <a:ext cx="7408333" cy="3450696"/>
          </a:xfrm>
        </p:spPr>
        <p:txBody>
          <a:bodyPr/>
          <a:lstStyle/>
          <a:p>
            <a:r>
              <a:rPr lang="en-US" dirty="0" smtClean="0"/>
              <a:t>MUSE (Mentored Undergraduate Summer Experience) Program </a:t>
            </a:r>
          </a:p>
          <a:p>
            <a:r>
              <a:rPr lang="en-US" dirty="0" smtClean="0"/>
              <a:t>Research Experiences for Undergraduates</a:t>
            </a:r>
          </a:p>
          <a:p>
            <a:r>
              <a:rPr lang="en-US" dirty="0" smtClean="0"/>
              <a:t>Internships</a:t>
            </a:r>
            <a:endParaRPr lang="en-US" dirty="0"/>
          </a:p>
        </p:txBody>
      </p:sp>
      <p:sp>
        <p:nvSpPr>
          <p:cNvPr id="2" name="Title 1"/>
          <p:cNvSpPr>
            <a:spLocks noGrp="1"/>
          </p:cNvSpPr>
          <p:nvPr>
            <p:ph type="title"/>
          </p:nvPr>
        </p:nvSpPr>
        <p:spPr/>
        <p:txBody>
          <a:bodyPr/>
          <a:lstStyle/>
          <a:p>
            <a:r>
              <a:rPr lang="en-US" dirty="0" smtClean="0"/>
              <a:t>Summer Opportunities</a:t>
            </a:r>
            <a:endParaRPr lang="en-US" dirty="0"/>
          </a:p>
        </p:txBody>
      </p:sp>
      <p:pic>
        <p:nvPicPr>
          <p:cNvPr id="4" name="Picture 3" descr="Sierra Leone 1.png"/>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7000"/>
                    </a14:imgEffect>
                    <a14:imgEffect>
                      <a14:saturation sat="114000"/>
                    </a14:imgEffect>
                    <a14:imgEffect>
                      <a14:brightnessContrast bright="35000" contrast="-6000"/>
                    </a14:imgEffect>
                  </a14:imgLayer>
                </a14:imgProps>
              </a:ext>
              <a:ext uri="{28A0092B-C50C-407E-A947-70E740481C1C}">
                <a14:useLocalDpi xmlns:a14="http://schemas.microsoft.com/office/drawing/2010/main" val="0"/>
              </a:ext>
            </a:extLst>
          </a:blip>
          <a:stretch>
            <a:fillRect/>
          </a:stretch>
        </p:blipFill>
        <p:spPr>
          <a:xfrm>
            <a:off x="3886200" y="3581400"/>
            <a:ext cx="4757460" cy="2980678"/>
          </a:xfrm>
          <a:prstGeom prst="rect">
            <a:avLst/>
          </a:prstGeom>
          <a:ln w="66675" cmpd="thinThick">
            <a:solidFill>
              <a:schemeClr val="tx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0"/>
            <a:ext cx="8229600" cy="762000"/>
          </a:xfrm>
        </p:spPr>
        <p:txBody>
          <a:bodyPr/>
          <a:lstStyle/>
          <a:p>
            <a:pPr eaLnBrk="1" hangingPunct="1"/>
            <a:r>
              <a:rPr lang="en-US" sz="4000" dirty="0" smtClean="0">
                <a:solidFill>
                  <a:srgbClr val="002060"/>
                </a:solidFill>
                <a:ea typeface="ＭＳ Ｐゴシック" pitchFamily="34" charset="-128"/>
              </a:rPr>
              <a:t>Sample careers of graduates</a:t>
            </a:r>
          </a:p>
        </p:txBody>
      </p:sp>
      <p:graphicFrame>
        <p:nvGraphicFramePr>
          <p:cNvPr id="4" name="Table 3"/>
          <p:cNvGraphicFramePr>
            <a:graphicFrameLocks noGrp="1"/>
          </p:cNvGraphicFramePr>
          <p:nvPr>
            <p:extLst>
              <p:ext uri="{D42A27DB-BD31-4B8C-83A1-F6EECF244321}">
                <p14:modId xmlns:p14="http://schemas.microsoft.com/office/powerpoint/2010/main" val="3314844731"/>
              </p:ext>
            </p:extLst>
          </p:nvPr>
        </p:nvGraphicFramePr>
        <p:xfrm>
          <a:off x="609600" y="838200"/>
          <a:ext cx="8077200" cy="5852507"/>
        </p:xfrm>
        <a:graphic>
          <a:graphicData uri="http://schemas.openxmlformats.org/drawingml/2006/table">
            <a:tbl>
              <a:tblPr/>
              <a:tblGrid>
                <a:gridCol w="2692400"/>
                <a:gridCol w="2692400"/>
                <a:gridCol w="2692400"/>
              </a:tblGrid>
              <a:tr h="5181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onstantia" charset="0"/>
                          <a:ea typeface="ＭＳ Ｐゴシック" charset="0"/>
                          <a:cs typeface="ＭＳ Ｐゴシック" charset="0"/>
                        </a:rPr>
                        <a:t>Teaching</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800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onstantia" charset="0"/>
                          <a:ea typeface="ＭＳ Ｐゴシック" charset="0"/>
                          <a:cs typeface="ＭＳ Ｐゴシック" charset="0"/>
                        </a:rPr>
                        <a:t>Grad. School</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800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onstantia" charset="0"/>
                          <a:ea typeface="ＭＳ Ｐゴシック" charset="0"/>
                          <a:cs typeface="ＭＳ Ｐゴシック" charset="0"/>
                        </a:rPr>
                        <a:t>Companies</a:t>
                      </a:r>
                      <a:endParaRPr kumimoji="0" lang="en-US" sz="1800" b="1" i="0" u="none" strike="noStrike" cap="none" normalizeH="0" baseline="0" dirty="0">
                        <a:ln>
                          <a:noFill/>
                        </a:ln>
                        <a:solidFill>
                          <a:srgbClr val="FFFFFF"/>
                        </a:solidFill>
                        <a:effectLst/>
                        <a:latin typeface="Constantia" charset="0"/>
                        <a:ea typeface="ＭＳ Ｐゴシック" charset="0"/>
                        <a:cs typeface="ＭＳ Ｐゴシック"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8007F"/>
                    </a:solidFill>
                  </a:tcPr>
                </a:tc>
              </a:tr>
              <a:tr h="5181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tantia" charset="0"/>
                          <a:ea typeface="ＭＳ Ｐゴシック" charset="0"/>
                          <a:cs typeface="ＭＳ Ｐゴシック" charset="0"/>
                        </a:rPr>
                        <a:t>Robbinsville High School, </a:t>
                      </a:r>
                      <a:r>
                        <a:rPr kumimoji="0" lang="en-US" sz="1400" b="0" i="0" u="none" strike="noStrike" cap="none" normalizeH="0" baseline="0" dirty="0">
                          <a:ln>
                            <a:noFill/>
                          </a:ln>
                          <a:solidFill>
                            <a:srgbClr val="000000"/>
                          </a:solidFill>
                          <a:effectLst/>
                          <a:latin typeface="Constantia" charset="0"/>
                          <a:ea typeface="ＭＳ Ｐゴシック" charset="0"/>
                          <a:cs typeface="ＭＳ Ｐゴシック" charset="0"/>
                        </a:rPr>
                        <a:t>NJ</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CB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onstantia" charset="0"/>
                          <a:ea typeface="ＭＳ Ｐゴシック" charset="0"/>
                          <a:cs typeface="ＭＳ Ｐゴシック" charset="0"/>
                        </a:rPr>
                        <a:t>Univ. </a:t>
                      </a:r>
                      <a:r>
                        <a:rPr kumimoji="0" lang="en-US" sz="1400" b="0" i="0" u="none" strike="noStrike" cap="none" normalizeH="0" baseline="0" dirty="0" smtClean="0">
                          <a:ln>
                            <a:noFill/>
                          </a:ln>
                          <a:solidFill>
                            <a:srgbClr val="000000"/>
                          </a:solidFill>
                          <a:effectLst/>
                          <a:latin typeface="Constantia" charset="0"/>
                          <a:ea typeface="ＭＳ Ｐゴシック" charset="0"/>
                          <a:cs typeface="ＭＳ Ｐゴシック" charset="0"/>
                        </a:rPr>
                        <a:t>Texas at Austin </a:t>
                      </a:r>
                      <a:r>
                        <a:rPr kumimoji="0" lang="en-US" sz="1400" b="0" i="0" u="none" strike="noStrike" cap="none" normalizeH="0" baseline="0" dirty="0">
                          <a:ln>
                            <a:noFill/>
                          </a:ln>
                          <a:solidFill>
                            <a:srgbClr val="000000"/>
                          </a:solidFill>
                          <a:effectLst/>
                          <a:latin typeface="Constantia" charset="0"/>
                          <a:ea typeface="ＭＳ Ｐゴシック" charset="0"/>
                          <a:cs typeface="ＭＳ Ｐゴシック" charset="0"/>
                        </a:rPr>
                        <a:t>(PhD &amp; MS)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CB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tantia" charset="0"/>
                          <a:ea typeface="ＭＳ Ｐゴシック" charset="0"/>
                          <a:cs typeface="ＭＳ Ｐゴシック" charset="0"/>
                        </a:rPr>
                        <a:t>Educational Testing Service</a:t>
                      </a:r>
                      <a:endParaRPr kumimoji="0" lang="en-US" sz="1400" b="0" i="0" u="none" strike="noStrike" cap="none" normalizeH="0" baseline="0" dirty="0">
                        <a:ln>
                          <a:noFill/>
                        </a:ln>
                        <a:solidFill>
                          <a:srgbClr val="000000"/>
                        </a:solidFill>
                        <a:effectLst/>
                        <a:latin typeface="Constantia" charset="0"/>
                        <a:ea typeface="ＭＳ Ｐゴシック" charset="0"/>
                        <a:cs typeface="ＭＳ Ｐゴシック"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CBD8"/>
                    </a:solidFill>
                  </a:tcPr>
                </a:tc>
              </a:tr>
              <a:tr h="5181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tantia" charset="0"/>
                          <a:ea typeface="ＭＳ Ｐゴシック" charset="0"/>
                          <a:cs typeface="ＭＳ Ｐゴシック" charset="0"/>
                        </a:rPr>
                        <a:t>Marlboro Middle School, </a:t>
                      </a:r>
                      <a:r>
                        <a:rPr kumimoji="0" lang="en-US" sz="1400" b="0" i="0" u="none" strike="noStrike" cap="none" normalizeH="0" baseline="0" dirty="0">
                          <a:ln>
                            <a:noFill/>
                          </a:ln>
                          <a:solidFill>
                            <a:srgbClr val="000000"/>
                          </a:solidFill>
                          <a:effectLst/>
                          <a:latin typeface="Constantia" charset="0"/>
                          <a:ea typeface="ＭＳ Ｐゴシック" charset="0"/>
                          <a:cs typeface="ＭＳ Ｐゴシック" charset="0"/>
                        </a:rPr>
                        <a:t>NJ</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tantia" charset="0"/>
                          <a:ea typeface="ＭＳ Ｐゴシック" charset="0"/>
                          <a:cs typeface="ＭＳ Ｐゴシック" charset="0"/>
                        </a:rPr>
                        <a:t>Rutgers University </a:t>
                      </a:r>
                      <a:r>
                        <a:rPr kumimoji="0" lang="en-US" sz="1400" b="0" i="0" u="none" strike="noStrike" cap="none" normalizeH="0" baseline="0" dirty="0">
                          <a:ln>
                            <a:noFill/>
                          </a:ln>
                          <a:solidFill>
                            <a:srgbClr val="000000"/>
                          </a:solidFill>
                          <a:effectLst/>
                          <a:latin typeface="Constantia" charset="0"/>
                          <a:ea typeface="ＭＳ Ｐゴシック" charset="0"/>
                          <a:cs typeface="ＭＳ Ｐゴシック" charset="0"/>
                        </a:rPr>
                        <a:t>(PhD</a:t>
                      </a:r>
                      <a:r>
                        <a:rPr kumimoji="0" lang="en-US" sz="1400" b="0" i="0" u="none" strike="noStrike" cap="none" normalizeH="0" baseline="0" dirty="0" smtClean="0">
                          <a:ln>
                            <a:noFill/>
                          </a:ln>
                          <a:solidFill>
                            <a:srgbClr val="000000"/>
                          </a:solidFill>
                          <a:effectLst/>
                          <a:latin typeface="Constantia" charset="0"/>
                          <a:ea typeface="ＭＳ Ｐゴシック" charset="0"/>
                          <a:cs typeface="ＭＳ Ｐゴシック" charset="0"/>
                        </a:rPr>
                        <a:t>)</a:t>
                      </a:r>
                      <a:endParaRPr kumimoji="0" lang="en-US" sz="1400" b="0" i="0" u="none" strike="noStrike" cap="none" normalizeH="0" baseline="0" dirty="0">
                        <a:ln>
                          <a:noFill/>
                        </a:ln>
                        <a:solidFill>
                          <a:srgbClr val="000000"/>
                        </a:solidFill>
                        <a:effectLst/>
                        <a:latin typeface="Constantia" charset="0"/>
                        <a:ea typeface="ＭＳ Ｐゴシック" charset="0"/>
                        <a:cs typeface="ＭＳ Ｐゴシック"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tantia" charset="0"/>
                          <a:ea typeface="ＭＳ Ｐゴシック" charset="0"/>
                          <a:cs typeface="ＭＳ Ｐゴシック" charset="0"/>
                        </a:rPr>
                        <a:t>Prudential Financial (Annuities department)</a:t>
                      </a:r>
                      <a:endParaRPr kumimoji="0" lang="en-US" sz="1400" b="0" i="0" u="none" strike="noStrike" cap="none" normalizeH="0" baseline="0" dirty="0">
                        <a:ln>
                          <a:noFill/>
                        </a:ln>
                        <a:solidFill>
                          <a:srgbClr val="000000"/>
                        </a:solidFill>
                        <a:effectLst/>
                        <a:latin typeface="Constantia" charset="0"/>
                        <a:ea typeface="ＭＳ Ｐゴシック" charset="0"/>
                        <a:cs typeface="ＭＳ Ｐゴシック"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7EC"/>
                    </a:solidFill>
                  </a:tcPr>
                </a:tc>
              </a:tr>
              <a:tr h="5181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tantia" charset="0"/>
                          <a:ea typeface="ＭＳ Ｐゴシック" charset="0"/>
                          <a:cs typeface="ＭＳ Ｐゴシック" charset="0"/>
                        </a:rPr>
                        <a:t>South Brunswick High School, </a:t>
                      </a:r>
                      <a:r>
                        <a:rPr kumimoji="0" lang="en-US" sz="1400" b="0" i="0" u="none" strike="noStrike" cap="none" normalizeH="0" baseline="0" dirty="0">
                          <a:ln>
                            <a:noFill/>
                          </a:ln>
                          <a:solidFill>
                            <a:srgbClr val="000000"/>
                          </a:solidFill>
                          <a:effectLst/>
                          <a:latin typeface="Constantia" charset="0"/>
                          <a:ea typeface="ＭＳ Ｐゴシック" charset="0"/>
                          <a:cs typeface="ＭＳ Ｐゴシック" charset="0"/>
                        </a:rPr>
                        <a:t>NJ</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CB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tantia" charset="0"/>
                          <a:ea typeface="ＭＳ Ｐゴシック" charset="0"/>
                          <a:cs typeface="ＭＳ Ｐゴシック" charset="0"/>
                        </a:rPr>
                        <a:t>Univ. Massachusetts at Amherst (PhD)</a:t>
                      </a:r>
                      <a:endParaRPr kumimoji="0" lang="en-US" sz="1400" b="0" i="0" u="none" strike="noStrike" cap="none" normalizeH="0" baseline="0" dirty="0">
                        <a:ln>
                          <a:noFill/>
                        </a:ln>
                        <a:solidFill>
                          <a:srgbClr val="000000"/>
                        </a:solidFill>
                        <a:effectLst/>
                        <a:latin typeface="Constantia" charset="0"/>
                        <a:ea typeface="ＭＳ Ｐゴシック" charset="0"/>
                        <a:cs typeface="ＭＳ Ｐゴシック"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CB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tantia" charset="0"/>
                          <a:ea typeface="ＭＳ Ｐゴシック" charset="0"/>
                          <a:cs typeface="ＭＳ Ｐゴシック" charset="0"/>
                        </a:rPr>
                        <a:t>Ernst &amp; Young (IT risk area)</a:t>
                      </a:r>
                      <a:endParaRPr kumimoji="0" lang="en-US" sz="1400" b="0" i="0" u="none" strike="noStrike" cap="none" normalizeH="0" baseline="0" dirty="0">
                        <a:ln>
                          <a:noFill/>
                        </a:ln>
                        <a:solidFill>
                          <a:srgbClr val="000000"/>
                        </a:solidFill>
                        <a:effectLst/>
                        <a:latin typeface="Constantia" charset="0"/>
                        <a:ea typeface="ＭＳ Ｐゴシック" charset="0"/>
                        <a:cs typeface="ＭＳ Ｐゴシック"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CBD8"/>
                    </a:solidFill>
                  </a:tcPr>
                </a:tc>
              </a:tr>
              <a:tr h="5182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tantia" charset="0"/>
                          <a:ea typeface="ＭＳ Ｐゴシック" charset="0"/>
                          <a:cs typeface="ＭＳ Ｐゴシック" charset="0"/>
                        </a:rPr>
                        <a:t>Hunterdon School District, </a:t>
                      </a:r>
                      <a:r>
                        <a:rPr kumimoji="0" lang="en-US" sz="1400" b="0" i="0" u="none" strike="noStrike" cap="none" normalizeH="0" baseline="0" dirty="0">
                          <a:ln>
                            <a:noFill/>
                          </a:ln>
                          <a:solidFill>
                            <a:srgbClr val="000000"/>
                          </a:solidFill>
                          <a:effectLst/>
                          <a:latin typeface="Constantia" charset="0"/>
                          <a:ea typeface="ＭＳ Ｐゴシック" charset="0"/>
                          <a:cs typeface="ＭＳ Ｐゴシック" charset="0"/>
                        </a:rPr>
                        <a:t>NJ </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tantia" charset="0"/>
                          <a:ea typeface="ＭＳ Ｐゴシック" charset="0"/>
                          <a:cs typeface="ＭＳ Ｐゴシック" charset="0"/>
                        </a:rPr>
                        <a:t>Indiana University (PhD)</a:t>
                      </a:r>
                      <a:endParaRPr kumimoji="0" lang="en-US" sz="1400" b="0" i="0" u="none" strike="noStrike" cap="none" normalizeH="0" baseline="0" dirty="0">
                        <a:ln>
                          <a:noFill/>
                        </a:ln>
                        <a:solidFill>
                          <a:srgbClr val="000000"/>
                        </a:solidFill>
                        <a:effectLst/>
                        <a:latin typeface="Constantia" charset="0"/>
                        <a:ea typeface="ＭＳ Ｐゴシック" charset="0"/>
                        <a:cs typeface="ＭＳ Ｐゴシック"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tantia" charset="0"/>
                          <a:ea typeface="ＭＳ Ｐゴシック" charset="0"/>
                          <a:cs typeface="ＭＳ Ｐゴシック" charset="0"/>
                        </a:rPr>
                        <a:t>Munich Reinsurance (actuarial firm)</a:t>
                      </a:r>
                      <a:endParaRPr kumimoji="0" lang="en-US" sz="1400" b="0" i="0" u="none" strike="noStrike" cap="none" normalizeH="0" baseline="0" dirty="0">
                        <a:ln>
                          <a:noFill/>
                        </a:ln>
                        <a:solidFill>
                          <a:srgbClr val="000000"/>
                        </a:solidFill>
                        <a:effectLst/>
                        <a:latin typeface="Constantia" charset="0"/>
                        <a:ea typeface="ＭＳ Ｐゴシック" charset="0"/>
                        <a:cs typeface="ＭＳ Ｐゴシック"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7EC"/>
                    </a:solidFill>
                  </a:tcPr>
                </a:tc>
              </a:tr>
              <a:tr h="304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tantia" charset="0"/>
                          <a:ea typeface="ＭＳ Ｐゴシック" charset="0"/>
                          <a:cs typeface="ＭＳ Ｐゴシック" charset="0"/>
                        </a:rPr>
                        <a:t>Barnegat High School, </a:t>
                      </a:r>
                      <a:r>
                        <a:rPr kumimoji="0" lang="en-US" sz="1400" b="0" i="0" u="none" strike="noStrike" cap="none" normalizeH="0" baseline="0" dirty="0">
                          <a:ln>
                            <a:noFill/>
                          </a:ln>
                          <a:solidFill>
                            <a:srgbClr val="000000"/>
                          </a:solidFill>
                          <a:effectLst/>
                          <a:latin typeface="Constantia" charset="0"/>
                          <a:ea typeface="ＭＳ Ｐゴシック" charset="0"/>
                          <a:cs typeface="ＭＳ Ｐゴシック" charset="0"/>
                        </a:rPr>
                        <a:t>NJ</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CB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ＭＳ Ｐゴシック" charset="0"/>
                        </a:rPr>
                        <a:t>UC Davis (PhD)</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CB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Constantia" charset="0"/>
                          <a:ea typeface="ＭＳ Ｐゴシック" charset="0"/>
                          <a:cs typeface="ＭＳ Ｐゴシック" charset="0"/>
                        </a:rPr>
                        <a:t>Mathematica</a:t>
                      </a:r>
                      <a:r>
                        <a:rPr kumimoji="0" lang="en-US" sz="1400" b="0" i="0" u="none" strike="noStrike" cap="none" normalizeH="0" baseline="0" dirty="0" smtClean="0">
                          <a:ln>
                            <a:noFill/>
                          </a:ln>
                          <a:solidFill>
                            <a:srgbClr val="000000"/>
                          </a:solidFill>
                          <a:effectLst/>
                          <a:latin typeface="Constantia" charset="0"/>
                          <a:ea typeface="ＭＳ Ｐゴシック" charset="0"/>
                          <a:cs typeface="ＭＳ Ｐゴシック" charset="0"/>
                        </a:rPr>
                        <a:t> Policy Research</a:t>
                      </a:r>
                      <a:endParaRPr kumimoji="0" lang="en-US" sz="1400" b="0" i="0" u="none" strike="noStrike" cap="none" normalizeH="0" baseline="0" dirty="0">
                        <a:ln>
                          <a:noFill/>
                        </a:ln>
                        <a:solidFill>
                          <a:srgbClr val="000000"/>
                        </a:solidFill>
                        <a:effectLst/>
                        <a:latin typeface="Constantia" charset="0"/>
                        <a:ea typeface="ＭＳ Ｐゴシック" charset="0"/>
                        <a:cs typeface="ＭＳ Ｐゴシック"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CBD8"/>
                    </a:solidFill>
                  </a:tcPr>
                </a:tc>
              </a:tr>
              <a:tr h="304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tantia" charset="0"/>
                          <a:ea typeface="ＭＳ Ｐゴシック" charset="0"/>
                          <a:cs typeface="ＭＳ Ｐゴシック" charset="0"/>
                        </a:rPr>
                        <a:t>Glen Rock School District, NJ</a:t>
                      </a:r>
                      <a:endParaRPr kumimoji="0" lang="en-US" sz="1400" b="0" i="0" u="none" strike="noStrike" cap="none" normalizeH="0" baseline="0" dirty="0">
                        <a:ln>
                          <a:noFill/>
                        </a:ln>
                        <a:solidFill>
                          <a:srgbClr val="000000"/>
                        </a:solidFill>
                        <a:effectLst/>
                        <a:latin typeface="Constantia" charset="0"/>
                        <a:ea typeface="ＭＳ Ｐゴシック" charset="0"/>
                        <a:cs typeface="ＭＳ Ｐゴシック"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tantia" charset="0"/>
                          <a:ea typeface="ＭＳ Ｐゴシック" charset="0"/>
                          <a:cs typeface="ＭＳ Ｐゴシック" charset="0"/>
                        </a:rPr>
                        <a:t>Univ. Utah (PhD)</a:t>
                      </a:r>
                      <a:endParaRPr kumimoji="0" lang="en-US" sz="1400" b="0" i="0" u="none" strike="noStrike" cap="none" normalizeH="0" baseline="0" dirty="0">
                        <a:ln>
                          <a:noFill/>
                        </a:ln>
                        <a:solidFill>
                          <a:srgbClr val="000000"/>
                        </a:solidFill>
                        <a:effectLst/>
                        <a:latin typeface="Constantia" charset="0"/>
                        <a:ea typeface="ＭＳ Ｐゴシック" charset="0"/>
                        <a:cs typeface="ＭＳ Ｐゴシック"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tantia" charset="0"/>
                          <a:ea typeface="ＭＳ Ｐゴシック" charset="0"/>
                          <a:cs typeface="ＭＳ Ｐゴシック" charset="0"/>
                        </a:rPr>
                        <a:t>NRG Energy (Risk analysis)</a:t>
                      </a:r>
                      <a:endParaRPr kumimoji="0" lang="en-US" sz="1400" b="0" i="0" u="none" strike="noStrike" cap="none" normalizeH="0" baseline="0" dirty="0">
                        <a:ln>
                          <a:noFill/>
                        </a:ln>
                        <a:solidFill>
                          <a:srgbClr val="000000"/>
                        </a:solidFill>
                        <a:effectLst/>
                        <a:latin typeface="Constantia" charset="0"/>
                        <a:ea typeface="ＭＳ Ｐゴシック" charset="0"/>
                        <a:cs typeface="ＭＳ Ｐゴシック"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7EC"/>
                    </a:solidFill>
                  </a:tcPr>
                </a:tc>
              </a:tr>
              <a:tr h="5182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tantia" charset="0"/>
                          <a:ea typeface="ＭＳ Ｐゴシック" charset="0"/>
                          <a:cs typeface="ＭＳ Ｐゴシック" charset="0"/>
                        </a:rPr>
                        <a:t>Lawrence High School, </a:t>
                      </a:r>
                      <a:r>
                        <a:rPr kumimoji="0" lang="en-US" sz="1400" b="0" i="0" u="none" strike="noStrike" cap="none" normalizeH="0" baseline="0" dirty="0">
                          <a:ln>
                            <a:noFill/>
                          </a:ln>
                          <a:solidFill>
                            <a:srgbClr val="000000"/>
                          </a:solidFill>
                          <a:effectLst/>
                          <a:latin typeface="Constantia" charset="0"/>
                          <a:ea typeface="ＭＳ Ｐゴシック" charset="0"/>
                          <a:cs typeface="ＭＳ Ｐゴシック" charset="0"/>
                        </a:rPr>
                        <a:t>NJ</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CB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tantia" charset="0"/>
                          <a:ea typeface="ＭＳ Ｐゴシック" charset="0"/>
                          <a:cs typeface="ＭＳ Ｐゴシック" charset="0"/>
                        </a:rPr>
                        <a:t>Univ. Delaware (MS)</a:t>
                      </a:r>
                      <a:endParaRPr kumimoji="0" lang="en-US" sz="1400" b="0" i="0" u="none" strike="noStrike" cap="none" normalizeH="0" baseline="0" dirty="0">
                        <a:ln>
                          <a:noFill/>
                        </a:ln>
                        <a:solidFill>
                          <a:srgbClr val="000000"/>
                        </a:solidFill>
                        <a:effectLst/>
                        <a:latin typeface="Constantia" charset="0"/>
                        <a:ea typeface="ＭＳ Ｐゴシック" charset="0"/>
                        <a:cs typeface="ＭＳ Ｐゴシック"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CB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tantia" charset="0"/>
                          <a:ea typeface="ＭＳ Ｐゴシック" charset="0"/>
                          <a:cs typeface="ＭＳ Ｐゴシック" charset="0"/>
                        </a:rPr>
                        <a:t>Lockheed Martin</a:t>
                      </a:r>
                      <a:endParaRPr kumimoji="0" lang="en-US" sz="1400" b="0" i="0" u="none" strike="noStrike" cap="none" normalizeH="0" baseline="0" dirty="0">
                        <a:ln>
                          <a:noFill/>
                        </a:ln>
                        <a:solidFill>
                          <a:srgbClr val="000000"/>
                        </a:solidFill>
                        <a:effectLst/>
                        <a:latin typeface="Constantia" charset="0"/>
                        <a:ea typeface="ＭＳ Ｐゴシック" charset="0"/>
                        <a:cs typeface="ＭＳ Ｐゴシック"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CBD8"/>
                    </a:solidFill>
                  </a:tcPr>
                </a:tc>
              </a:tr>
              <a:tr h="5181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tantia" charset="0"/>
                          <a:ea typeface="ＭＳ Ｐゴシック" charset="0"/>
                          <a:cs typeface="ＭＳ Ｐゴシック" charset="0"/>
                        </a:rPr>
                        <a:t>Burlington City High School, </a:t>
                      </a:r>
                      <a:r>
                        <a:rPr kumimoji="0" lang="en-US" sz="1400" b="0" i="0" u="none" strike="noStrike" cap="none" normalizeH="0" baseline="0" dirty="0">
                          <a:ln>
                            <a:noFill/>
                          </a:ln>
                          <a:solidFill>
                            <a:srgbClr val="000000"/>
                          </a:solidFill>
                          <a:effectLst/>
                          <a:latin typeface="Constantia" charset="0"/>
                          <a:ea typeface="ＭＳ Ｐゴシック" charset="0"/>
                          <a:cs typeface="ＭＳ Ｐゴシック" charset="0"/>
                        </a:rPr>
                        <a:t>NJ </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tantia" charset="0"/>
                          <a:ea typeface="ＭＳ Ｐゴシック" charset="0"/>
                          <a:cs typeface="ＭＳ Ｐゴシック" charset="0"/>
                        </a:rPr>
                        <a:t>Montclair State (MS), Univ. Memphis (PhD)</a:t>
                      </a:r>
                      <a:endParaRPr kumimoji="0" lang="en-US" sz="1400" b="0" i="0" u="none" strike="noStrike" cap="none" normalizeH="0" baseline="0" dirty="0">
                        <a:ln>
                          <a:noFill/>
                        </a:ln>
                        <a:solidFill>
                          <a:srgbClr val="000000"/>
                        </a:solidFill>
                        <a:effectLst/>
                        <a:latin typeface="Constantia" charset="0"/>
                        <a:ea typeface="ＭＳ Ｐゴシック" charset="0"/>
                        <a:cs typeface="ＭＳ Ｐゴシック"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tantia" charset="0"/>
                          <a:ea typeface="ＭＳ Ｐゴシック" charset="0"/>
                          <a:cs typeface="ＭＳ Ｐゴシック" charset="0"/>
                        </a:rPr>
                        <a:t>Buck Consultants, Secaucus</a:t>
                      </a:r>
                      <a:endParaRPr kumimoji="0" lang="en-US" sz="1400" b="0" i="0" u="none" strike="noStrike" cap="none" normalizeH="0" baseline="0" dirty="0">
                        <a:ln>
                          <a:noFill/>
                        </a:ln>
                        <a:solidFill>
                          <a:srgbClr val="000000"/>
                        </a:solidFill>
                        <a:effectLst/>
                        <a:latin typeface="Constantia" charset="0"/>
                        <a:ea typeface="ＭＳ Ｐゴシック" charset="0"/>
                        <a:cs typeface="ＭＳ Ｐゴシック"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7EC"/>
                    </a:solidFill>
                  </a:tcPr>
                </a:tc>
              </a:tr>
              <a:tr h="304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tantia" charset="0"/>
                          <a:ea typeface="ＭＳ Ｐゴシック" charset="0"/>
                          <a:cs typeface="ＭＳ Ｐゴシック" charset="0"/>
                        </a:rPr>
                        <a:t>Westfield High School, </a:t>
                      </a:r>
                      <a:r>
                        <a:rPr kumimoji="0" lang="en-US" sz="1400" b="0" i="0" u="none" strike="noStrike" cap="none" normalizeH="0" baseline="0" dirty="0">
                          <a:ln>
                            <a:noFill/>
                          </a:ln>
                          <a:solidFill>
                            <a:srgbClr val="000000"/>
                          </a:solidFill>
                          <a:effectLst/>
                          <a:latin typeface="Constantia" charset="0"/>
                          <a:ea typeface="ＭＳ Ｐゴシック" charset="0"/>
                          <a:cs typeface="ＭＳ Ｐゴシック" charset="0"/>
                        </a:rPr>
                        <a:t>NJ</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CB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tantia" charset="0"/>
                          <a:ea typeface="ＭＳ Ｐゴシック" charset="0"/>
                          <a:cs typeface="ＭＳ Ｐゴシック" charset="0"/>
                        </a:rPr>
                        <a:t>Seton Hall University (JD)</a:t>
                      </a:r>
                      <a:endParaRPr kumimoji="0" lang="en-US" sz="1400" b="0" i="0" u="none" strike="noStrike" cap="none" normalizeH="0" baseline="0" dirty="0">
                        <a:ln>
                          <a:noFill/>
                        </a:ln>
                        <a:solidFill>
                          <a:srgbClr val="000000"/>
                        </a:solidFill>
                        <a:effectLst/>
                        <a:latin typeface="Constantia" charset="0"/>
                        <a:ea typeface="ＭＳ Ｐゴシック" charset="0"/>
                        <a:cs typeface="ＭＳ Ｐゴシック"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CB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Constantia" charset="0"/>
                          <a:ea typeface="ＭＳ Ｐゴシック" charset="0"/>
                          <a:cs typeface="ＭＳ Ｐゴシック" charset="0"/>
                        </a:rPr>
                        <a:t>Other actuarial and insurance firms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Constantia" charset="0"/>
                        <a:ea typeface="ＭＳ Ｐゴシック" charset="0"/>
                        <a:cs typeface="ＭＳ Ｐゴシック"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CBD8"/>
                    </a:solidFill>
                  </a:tcPr>
                </a:tc>
              </a:tr>
              <a:tr h="304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tantia" charset="0"/>
                          <a:ea typeface="ＭＳ Ｐゴシック" charset="0"/>
                          <a:cs typeface="ＭＳ Ｐゴシック" charset="0"/>
                        </a:rPr>
                        <a:t>East Brunswick School District, </a:t>
                      </a:r>
                      <a:r>
                        <a:rPr kumimoji="0" lang="en-US" sz="1400" b="0" i="0" u="none" strike="noStrike" cap="none" normalizeH="0" baseline="0" dirty="0">
                          <a:ln>
                            <a:noFill/>
                          </a:ln>
                          <a:solidFill>
                            <a:srgbClr val="000000"/>
                          </a:solidFill>
                          <a:effectLst/>
                          <a:latin typeface="Constantia" charset="0"/>
                          <a:ea typeface="ＭＳ Ｐゴシック" charset="0"/>
                          <a:cs typeface="ＭＳ Ｐゴシック" charset="0"/>
                        </a:rPr>
                        <a:t>NJ</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Constantia" charset="0"/>
                          <a:ea typeface="ＭＳ Ｐゴシック" charset="0"/>
                          <a:cs typeface="ＭＳ Ｐゴシック" charset="0"/>
                        </a:rPr>
                        <a:t>University of North Carolina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Constantia" charset="0"/>
                        <a:ea typeface="ＭＳ Ｐゴシック" charset="0"/>
                        <a:cs typeface="ＭＳ Ｐゴシック"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tantia" charset="0"/>
                          <a:ea typeface="ＭＳ Ｐゴシック" charset="0"/>
                          <a:cs typeface="ＭＳ Ｐゴシック" charset="0"/>
                        </a:rPr>
                        <a:t>Government</a:t>
                      </a:r>
                      <a:endParaRPr kumimoji="0" lang="en-US" sz="1400" b="0" i="0" u="none" strike="noStrike" cap="none" normalizeH="0" baseline="0" dirty="0">
                        <a:ln>
                          <a:noFill/>
                        </a:ln>
                        <a:solidFill>
                          <a:srgbClr val="000000"/>
                        </a:solidFill>
                        <a:effectLst/>
                        <a:latin typeface="Constantia" charset="0"/>
                        <a:ea typeface="ＭＳ Ｐゴシック" charset="0"/>
                        <a:cs typeface="ＭＳ Ｐゴシック"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7EC"/>
                    </a:solidFill>
                  </a:tcPr>
                </a:tc>
              </a:tr>
              <a:tr h="3657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tantia" charset="0"/>
                          <a:ea typeface="ＭＳ Ｐゴシック" charset="0"/>
                          <a:cs typeface="ＭＳ Ｐゴシック" charset="0"/>
                        </a:rPr>
                        <a:t>Moorestown High School, </a:t>
                      </a:r>
                      <a:r>
                        <a:rPr kumimoji="0" lang="en-US" sz="1400" b="0" i="0" u="none" strike="noStrike" cap="none" normalizeH="0" baseline="0" dirty="0">
                          <a:ln>
                            <a:noFill/>
                          </a:ln>
                          <a:solidFill>
                            <a:srgbClr val="000000"/>
                          </a:solidFill>
                          <a:effectLst/>
                          <a:latin typeface="Constantia" charset="0"/>
                          <a:ea typeface="ＭＳ Ｐゴシック" charset="0"/>
                          <a:cs typeface="ＭＳ Ｐゴシック" charset="0"/>
                        </a:rPr>
                        <a:t>NJ</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CB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tantia" charset="0"/>
                          <a:ea typeface="ＭＳ Ｐゴシック" charset="0"/>
                          <a:cs typeface="ＭＳ Ｐゴシック" charset="0"/>
                        </a:rPr>
                        <a:t>Law schools!</a:t>
                      </a:r>
                      <a:endParaRPr kumimoji="0" lang="en-US" sz="1400" b="0" i="0" u="none" strike="noStrike" cap="none" normalizeH="0" baseline="0" dirty="0">
                        <a:ln>
                          <a:noFill/>
                        </a:ln>
                        <a:solidFill>
                          <a:srgbClr val="000000"/>
                        </a:solidFill>
                        <a:effectLst/>
                        <a:latin typeface="Constantia" charset="0"/>
                        <a:ea typeface="ＭＳ Ｐゴシック" charset="0"/>
                        <a:cs typeface="ＭＳ Ｐゴシック"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CBD8"/>
                    </a:solidFill>
                  </a:tcPr>
                </a:tc>
                <a:tc>
                  <a:txBody>
                    <a:bodyPr/>
                    <a:lstStyle/>
                    <a:p>
                      <a:r>
                        <a:rPr lang="en-US" sz="1400" b="1" dirty="0" smtClean="0">
                          <a:solidFill>
                            <a:schemeClr val="bg1"/>
                          </a:solidFill>
                          <a:latin typeface="Constantia" pitchFamily="18" charset="0"/>
                        </a:rPr>
                        <a:t>Pharmaceutical</a:t>
                      </a:r>
                      <a:r>
                        <a:rPr lang="en-US" sz="1400" b="1" baseline="0" dirty="0" smtClean="0">
                          <a:solidFill>
                            <a:schemeClr val="bg1"/>
                          </a:solidFill>
                          <a:latin typeface="Constantia" pitchFamily="18" charset="0"/>
                        </a:rPr>
                        <a:t> firms</a:t>
                      </a:r>
                      <a:endParaRPr lang="en-US" sz="1400" b="1" dirty="0">
                        <a:solidFill>
                          <a:schemeClr val="bg1"/>
                        </a:solidFill>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CBD8"/>
                    </a:solidFill>
                  </a:tcPr>
                </a:tc>
              </a:tr>
            </a:tbl>
          </a:graphicData>
        </a:graphic>
      </p:graphicFrame>
    </p:spTree>
    <p:extLst>
      <p:ext uri="{BB962C8B-B14F-4D97-AF65-F5344CB8AC3E}">
        <p14:creationId xmlns:p14="http://schemas.microsoft.com/office/powerpoint/2010/main" val="719048880"/>
      </p:ext>
    </p:extLst>
  </p:cSld>
  <p:clrMapOvr>
    <a:masterClrMapping/>
  </p:clrMapOvr>
  <p:transition advTm="1710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304</TotalTime>
  <Words>1260</Words>
  <Application>Microsoft Office PowerPoint</Application>
  <PresentationFormat>On-screen Show (4:3)</PresentationFormat>
  <Paragraphs>281</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Waveform</vt:lpstr>
      <vt:lpstr>Department of Mathematics and Statistics</vt:lpstr>
      <vt:lpstr>Our Department</vt:lpstr>
      <vt:lpstr>Minors (5 Courses) </vt:lpstr>
      <vt:lpstr>NEED MORE REASONS TO CHOOSE TCNJ?</vt:lpstr>
      <vt:lpstr>Calculus Placement</vt:lpstr>
      <vt:lpstr>AP Credit</vt:lpstr>
      <vt:lpstr>Extracurricular Opportunities</vt:lpstr>
      <vt:lpstr>Summer Opportunities</vt:lpstr>
      <vt:lpstr>Sample careers of graduates</vt:lpstr>
      <vt:lpstr>Why Get A Math Degree? Comparison With Other Degrees</vt:lpstr>
      <vt:lpstr>Why Get A Math Degree? Comparison With Other Careers</vt:lpstr>
      <vt:lpstr>What Can I Do With A Math Degree? Industries Where Math is Applicable</vt:lpstr>
      <vt:lpstr>Most Common Job Title: Analyst</vt:lpstr>
      <vt:lpstr>For more information on Careers:</vt:lpstr>
      <vt:lpstr>What Can I Do With A Statistics Degree? Industries Where statistics is used</vt:lpstr>
      <vt:lpstr>Statisticians in U.S. Government</vt:lpstr>
      <vt:lpstr>Alternate Paths: Pursuing Careers in Law, Business, and Medicine</vt:lpstr>
      <vt:lpstr>Questions?</vt:lpstr>
    </vt:vector>
  </TitlesOfParts>
  <Company>The College of New Jersey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Mathematics and Statistics</dc:title>
  <dc:creator>TCNJ IT</dc:creator>
  <cp:lastModifiedBy>The College of New Jersey</cp:lastModifiedBy>
  <cp:revision>38</cp:revision>
  <dcterms:created xsi:type="dcterms:W3CDTF">2010-10-29T22:39:20Z</dcterms:created>
  <dcterms:modified xsi:type="dcterms:W3CDTF">2013-09-20T19:27:35Z</dcterms:modified>
</cp:coreProperties>
</file>