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1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8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D6889-E3F3-4FD5-BF6E-DA4F38A8B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FD93-7319-4708-B3FA-6774C271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groups: Subgroups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Clifford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224657" y="3633022"/>
            <a:ext cx="6636912" cy="2645237"/>
            <a:chOff x="376238" y="1436688"/>
            <a:chExt cx="5738812" cy="3668712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7526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9050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0574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16002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6002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0480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30480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002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048000"/>
              <a:ext cx="15430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TextBox 12"/>
            <p:cNvSpPr txBox="1">
              <a:spLocks noChangeArrowheads="1"/>
            </p:cNvSpPr>
            <p:nvPr/>
          </p:nvSpPr>
          <p:spPr bwMode="auto">
            <a:xfrm>
              <a:off x="1341438" y="1458913"/>
              <a:ext cx="7159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a+</a:t>
              </a:r>
            </a:p>
          </p:txBody>
        </p:sp>
        <p:sp>
          <p:nvSpPr>
            <p:cNvPr id="90" name="TextBox 13"/>
            <p:cNvSpPr txBox="1">
              <a:spLocks noChangeArrowheads="1"/>
            </p:cNvSpPr>
            <p:nvPr/>
          </p:nvSpPr>
          <p:spPr bwMode="auto">
            <a:xfrm>
              <a:off x="1143000" y="3938588"/>
              <a:ext cx="7159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a-</a:t>
              </a:r>
            </a:p>
          </p:txBody>
        </p:sp>
        <p:sp>
          <p:nvSpPr>
            <p:cNvPr id="91" name="Rectangle 14"/>
            <p:cNvSpPr>
              <a:spLocks noChangeArrowheads="1"/>
            </p:cNvSpPr>
            <p:nvPr/>
          </p:nvSpPr>
          <p:spPr bwMode="auto">
            <a:xfrm>
              <a:off x="2930525" y="3897313"/>
              <a:ext cx="4984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b-</a:t>
              </a:r>
            </a:p>
          </p:txBody>
        </p:sp>
        <p:sp>
          <p:nvSpPr>
            <p:cNvPr id="92" name="Rectangle 15"/>
            <p:cNvSpPr>
              <a:spLocks noChangeArrowheads="1"/>
            </p:cNvSpPr>
            <p:nvPr/>
          </p:nvSpPr>
          <p:spPr bwMode="auto">
            <a:xfrm>
              <a:off x="4683125" y="3886200"/>
              <a:ext cx="4984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c-</a:t>
              </a:r>
            </a:p>
          </p:txBody>
        </p:sp>
        <p:sp>
          <p:nvSpPr>
            <p:cNvPr id="93" name="Rectangle 16"/>
            <p:cNvSpPr>
              <a:spLocks noChangeArrowheads="1"/>
            </p:cNvSpPr>
            <p:nvPr/>
          </p:nvSpPr>
          <p:spPr bwMode="auto">
            <a:xfrm>
              <a:off x="4783138" y="1447800"/>
              <a:ext cx="3984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c+</a:t>
              </a:r>
            </a:p>
          </p:txBody>
        </p:sp>
        <p:sp>
          <p:nvSpPr>
            <p:cNvPr id="94" name="Rectangle 17"/>
            <p:cNvSpPr>
              <a:spLocks noChangeArrowheads="1"/>
            </p:cNvSpPr>
            <p:nvPr/>
          </p:nvSpPr>
          <p:spPr bwMode="auto">
            <a:xfrm>
              <a:off x="2954338" y="1447800"/>
              <a:ext cx="42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b+</a:t>
              </a:r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781300" y="4457700"/>
              <a:ext cx="914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2743200" y="2895600"/>
              <a:ext cx="9906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3048000" y="2895600"/>
              <a:ext cx="6858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3390901" y="3009900"/>
              <a:ext cx="53340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Freeform 98"/>
            <p:cNvSpPr/>
            <p:nvPr/>
          </p:nvSpPr>
          <p:spPr>
            <a:xfrm>
              <a:off x="376238" y="2549525"/>
              <a:ext cx="2817812" cy="2327275"/>
            </a:xfrm>
            <a:custGeom>
              <a:avLst/>
              <a:gdLst>
                <a:gd name="connsiteX0" fmla="*/ 1285741 w 2818327"/>
                <a:gd name="connsiteY0" fmla="*/ 0 h 2326783"/>
                <a:gd name="connsiteX1" fmla="*/ 100884 w 2818327"/>
                <a:gd name="connsiteY1" fmla="*/ 1996225 h 2326783"/>
                <a:gd name="connsiteX2" fmla="*/ 1891048 w 2818327"/>
                <a:gd name="connsiteY2" fmla="*/ 1983346 h 2326783"/>
                <a:gd name="connsiteX3" fmla="*/ 2779690 w 2818327"/>
                <a:gd name="connsiteY3" fmla="*/ 1184856 h 2326783"/>
                <a:gd name="connsiteX4" fmla="*/ 2779690 w 2818327"/>
                <a:gd name="connsiteY4" fmla="*/ 1184856 h 2326783"/>
                <a:gd name="connsiteX5" fmla="*/ 2818327 w 2818327"/>
                <a:gd name="connsiteY5" fmla="*/ 1171977 h 2326783"/>
                <a:gd name="connsiteX6" fmla="*/ 2818327 w 2818327"/>
                <a:gd name="connsiteY6" fmla="*/ 1171977 h 2326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8327" h="2326783">
                  <a:moveTo>
                    <a:pt x="1285741" y="0"/>
                  </a:moveTo>
                  <a:cubicBezTo>
                    <a:pt x="642870" y="832833"/>
                    <a:pt x="0" y="1665667"/>
                    <a:pt x="100884" y="1996225"/>
                  </a:cubicBezTo>
                  <a:cubicBezTo>
                    <a:pt x="201769" y="2326783"/>
                    <a:pt x="1444580" y="2118574"/>
                    <a:pt x="1891048" y="1983346"/>
                  </a:cubicBezTo>
                  <a:cubicBezTo>
                    <a:pt x="2337516" y="1848118"/>
                    <a:pt x="2779690" y="1184856"/>
                    <a:pt x="2779690" y="1184856"/>
                  </a:cubicBezTo>
                  <a:lnTo>
                    <a:pt x="2779690" y="1184856"/>
                  </a:lnTo>
                  <a:lnTo>
                    <a:pt x="2818327" y="1171977"/>
                  </a:lnTo>
                  <a:lnTo>
                    <a:pt x="2818327" y="1171977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>
              <a:off x="3467100" y="2933700"/>
              <a:ext cx="7620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reeform 100"/>
            <p:cNvSpPr/>
            <p:nvPr/>
          </p:nvSpPr>
          <p:spPr>
            <a:xfrm>
              <a:off x="3889375" y="2292350"/>
              <a:ext cx="150813" cy="1095375"/>
            </a:xfrm>
            <a:custGeom>
              <a:avLst/>
              <a:gdLst>
                <a:gd name="connsiteX0" fmla="*/ 128788 w 150253"/>
                <a:gd name="connsiteY0" fmla="*/ 0 h 1094705"/>
                <a:gd name="connsiteX1" fmla="*/ 128788 w 150253"/>
                <a:gd name="connsiteY1" fmla="*/ 708338 h 1094705"/>
                <a:gd name="connsiteX2" fmla="*/ 0 w 150253"/>
                <a:gd name="connsiteY2" fmla="*/ 1094705 h 1094705"/>
                <a:gd name="connsiteX3" fmla="*/ 0 w 150253"/>
                <a:gd name="connsiteY3" fmla="*/ 1094705 h 1094705"/>
                <a:gd name="connsiteX4" fmla="*/ 0 w 150253"/>
                <a:gd name="connsiteY4" fmla="*/ 1094705 h 1094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53" h="1094705">
                  <a:moveTo>
                    <a:pt x="128788" y="0"/>
                  </a:moveTo>
                  <a:cubicBezTo>
                    <a:pt x="139520" y="262943"/>
                    <a:pt x="150253" y="525887"/>
                    <a:pt x="128788" y="708338"/>
                  </a:cubicBezTo>
                  <a:cubicBezTo>
                    <a:pt x="107323" y="890789"/>
                    <a:pt x="0" y="1094705"/>
                    <a:pt x="0" y="1094705"/>
                  </a:cubicBezTo>
                  <a:lnTo>
                    <a:pt x="0" y="1094705"/>
                  </a:lnTo>
                  <a:lnTo>
                    <a:pt x="0" y="109470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54463" y="1970088"/>
              <a:ext cx="457200" cy="1571625"/>
            </a:xfrm>
            <a:custGeom>
              <a:avLst/>
              <a:gdLst>
                <a:gd name="connsiteX0" fmla="*/ 0 w 457200"/>
                <a:gd name="connsiteY0" fmla="*/ 0 h 1571222"/>
                <a:gd name="connsiteX1" fmla="*/ 450761 w 457200"/>
                <a:gd name="connsiteY1" fmla="*/ 399245 h 1571222"/>
                <a:gd name="connsiteX2" fmla="*/ 38637 w 457200"/>
                <a:gd name="connsiteY2" fmla="*/ 1571222 h 1571222"/>
                <a:gd name="connsiteX3" fmla="*/ 38637 w 457200"/>
                <a:gd name="connsiteY3" fmla="*/ 1571222 h 15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1571222">
                  <a:moveTo>
                    <a:pt x="0" y="0"/>
                  </a:moveTo>
                  <a:cubicBezTo>
                    <a:pt x="222161" y="68687"/>
                    <a:pt x="444322" y="137375"/>
                    <a:pt x="450761" y="399245"/>
                  </a:cubicBezTo>
                  <a:cubicBezTo>
                    <a:pt x="457200" y="661115"/>
                    <a:pt x="38637" y="1571222"/>
                    <a:pt x="38637" y="1571222"/>
                  </a:cubicBezTo>
                  <a:lnTo>
                    <a:pt x="38637" y="157122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786188" y="1436688"/>
              <a:ext cx="857250" cy="2503487"/>
            </a:xfrm>
            <a:custGeom>
              <a:avLst/>
              <a:gdLst>
                <a:gd name="connsiteX0" fmla="*/ 0 w 856445"/>
                <a:gd name="connsiteY0" fmla="*/ 379927 h 2504941"/>
                <a:gd name="connsiteX1" fmla="*/ 824248 w 856445"/>
                <a:gd name="connsiteY1" fmla="*/ 354169 h 2504941"/>
                <a:gd name="connsiteX2" fmla="*/ 193183 w 856445"/>
                <a:gd name="connsiteY2" fmla="*/ 2504941 h 2504941"/>
                <a:gd name="connsiteX3" fmla="*/ 193183 w 856445"/>
                <a:gd name="connsiteY3" fmla="*/ 2504941 h 250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445" h="2504941">
                  <a:moveTo>
                    <a:pt x="0" y="379927"/>
                  </a:moveTo>
                  <a:cubicBezTo>
                    <a:pt x="396025" y="189963"/>
                    <a:pt x="792051" y="0"/>
                    <a:pt x="824248" y="354169"/>
                  </a:cubicBezTo>
                  <a:cubicBezTo>
                    <a:pt x="856445" y="708338"/>
                    <a:pt x="193183" y="2504941"/>
                    <a:pt x="193183" y="2504941"/>
                  </a:cubicBezTo>
                  <a:lnTo>
                    <a:pt x="193183" y="2504941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919288" y="1816100"/>
              <a:ext cx="1544637" cy="1428750"/>
            </a:xfrm>
            <a:custGeom>
              <a:avLst/>
              <a:gdLst>
                <a:gd name="connsiteX0" fmla="*/ 1545465 w 1545465"/>
                <a:gd name="connsiteY0" fmla="*/ 0 h 1429555"/>
                <a:gd name="connsiteX1" fmla="*/ 772733 w 1545465"/>
                <a:gd name="connsiteY1" fmla="*/ 463640 h 1429555"/>
                <a:gd name="connsiteX2" fmla="*/ 0 w 1545465"/>
                <a:gd name="connsiteY2" fmla="*/ 1429555 h 1429555"/>
                <a:gd name="connsiteX3" fmla="*/ 0 w 1545465"/>
                <a:gd name="connsiteY3" fmla="*/ 1429555 h 142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5465" h="1429555">
                  <a:moveTo>
                    <a:pt x="1545465" y="0"/>
                  </a:moveTo>
                  <a:cubicBezTo>
                    <a:pt x="1287887" y="112690"/>
                    <a:pt x="1030310" y="225381"/>
                    <a:pt x="772733" y="463640"/>
                  </a:cubicBezTo>
                  <a:cubicBezTo>
                    <a:pt x="515156" y="701899"/>
                    <a:pt x="0" y="1429555"/>
                    <a:pt x="0" y="1429555"/>
                  </a:cubicBezTo>
                  <a:lnTo>
                    <a:pt x="0" y="142955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2971800" y="4876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82838" y="2151063"/>
              <a:ext cx="811212" cy="1763712"/>
            </a:xfrm>
            <a:custGeom>
              <a:avLst/>
              <a:gdLst>
                <a:gd name="connsiteX0" fmla="*/ 811369 w 811369"/>
                <a:gd name="connsiteY0" fmla="*/ 0 h 1764405"/>
                <a:gd name="connsiteX1" fmla="*/ 386366 w 811369"/>
                <a:gd name="connsiteY1" fmla="*/ 618186 h 1764405"/>
                <a:gd name="connsiteX2" fmla="*/ 0 w 811369"/>
                <a:gd name="connsiteY2" fmla="*/ 1764405 h 1764405"/>
                <a:gd name="connsiteX3" fmla="*/ 0 w 811369"/>
                <a:gd name="connsiteY3" fmla="*/ 1764405 h 1764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369" h="1764405">
                  <a:moveTo>
                    <a:pt x="811369" y="0"/>
                  </a:moveTo>
                  <a:cubicBezTo>
                    <a:pt x="666481" y="162059"/>
                    <a:pt x="521594" y="324118"/>
                    <a:pt x="386366" y="618186"/>
                  </a:cubicBezTo>
                  <a:cubicBezTo>
                    <a:pt x="251138" y="912254"/>
                    <a:pt x="0" y="1764405"/>
                    <a:pt x="0" y="1764405"/>
                  </a:cubicBezTo>
                  <a:lnTo>
                    <a:pt x="0" y="176440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4" y="217495"/>
            <a:ext cx="7230492" cy="1151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Easiest group to do calculations in: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464" y="9757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Pictures: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Combinatorial 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3-dimensional manifolds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949188" y="1026657"/>
            <a:ext cx="3068515" cy="2207663"/>
            <a:chOff x="1143000" y="2667000"/>
            <a:chExt cx="4876800" cy="2362200"/>
          </a:xfrm>
        </p:grpSpPr>
        <p:sp>
          <p:nvSpPr>
            <p:cNvPr id="10" name="Oval 9"/>
            <p:cNvSpPr/>
            <p:nvPr/>
          </p:nvSpPr>
          <p:spPr>
            <a:xfrm>
              <a:off x="1219200" y="3886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flipV="1">
              <a:off x="3429000" y="3886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267200" y="3048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3048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62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672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43000" y="3352800"/>
              <a:ext cx="1258888" cy="617538"/>
            </a:xfrm>
            <a:custGeom>
              <a:avLst/>
              <a:gdLst>
                <a:gd name="connsiteX0" fmla="*/ 76200 w 1258824"/>
                <a:gd name="connsiteY0" fmla="*/ 513588 h 617220"/>
                <a:gd name="connsiteX1" fmla="*/ 1155192 w 1258824"/>
                <a:gd name="connsiteY1" fmla="*/ 531876 h 617220"/>
                <a:gd name="connsiteX2" fmla="*/ 697992 w 1258824"/>
                <a:gd name="connsiteY2" fmla="*/ 1524 h 617220"/>
                <a:gd name="connsiteX3" fmla="*/ 76200 w 1258824"/>
                <a:gd name="connsiteY3" fmla="*/ 513588 h 61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824" h="617220">
                  <a:moveTo>
                    <a:pt x="76200" y="513588"/>
                  </a:moveTo>
                  <a:cubicBezTo>
                    <a:pt x="152400" y="601980"/>
                    <a:pt x="1051560" y="617220"/>
                    <a:pt x="1155192" y="531876"/>
                  </a:cubicBezTo>
                  <a:cubicBezTo>
                    <a:pt x="1258824" y="446532"/>
                    <a:pt x="876300" y="3048"/>
                    <a:pt x="697992" y="1524"/>
                  </a:cubicBezTo>
                  <a:cubicBezTo>
                    <a:pt x="519684" y="0"/>
                    <a:pt x="0" y="425196"/>
                    <a:pt x="76200" y="51358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0800000">
              <a:off x="2286000" y="3810000"/>
              <a:ext cx="1258888" cy="617538"/>
            </a:xfrm>
            <a:custGeom>
              <a:avLst/>
              <a:gdLst>
                <a:gd name="connsiteX0" fmla="*/ 76200 w 1258824"/>
                <a:gd name="connsiteY0" fmla="*/ 513588 h 617220"/>
                <a:gd name="connsiteX1" fmla="*/ 1155192 w 1258824"/>
                <a:gd name="connsiteY1" fmla="*/ 531876 h 617220"/>
                <a:gd name="connsiteX2" fmla="*/ 697992 w 1258824"/>
                <a:gd name="connsiteY2" fmla="*/ 1524 h 617220"/>
                <a:gd name="connsiteX3" fmla="*/ 76200 w 1258824"/>
                <a:gd name="connsiteY3" fmla="*/ 513588 h 61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824" h="617220">
                  <a:moveTo>
                    <a:pt x="76200" y="513588"/>
                  </a:moveTo>
                  <a:cubicBezTo>
                    <a:pt x="152400" y="601980"/>
                    <a:pt x="1051560" y="617220"/>
                    <a:pt x="1155192" y="531876"/>
                  </a:cubicBezTo>
                  <a:cubicBezTo>
                    <a:pt x="1258824" y="446532"/>
                    <a:pt x="876300" y="3048"/>
                    <a:pt x="697992" y="1524"/>
                  </a:cubicBezTo>
                  <a:cubicBezTo>
                    <a:pt x="519684" y="0"/>
                    <a:pt x="0" y="425196"/>
                    <a:pt x="76200" y="51358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02025" y="2836863"/>
              <a:ext cx="2339975" cy="2041525"/>
            </a:xfrm>
            <a:custGeom>
              <a:avLst/>
              <a:gdLst>
                <a:gd name="connsiteX0" fmla="*/ 0 w 2339340"/>
                <a:gd name="connsiteY0" fmla="*/ 1077468 h 2042160"/>
                <a:gd name="connsiteX1" fmla="*/ 786384 w 2339340"/>
                <a:gd name="connsiteY1" fmla="*/ 263652 h 2042160"/>
                <a:gd name="connsiteX2" fmla="*/ 2121408 w 2339340"/>
                <a:gd name="connsiteY2" fmla="*/ 254508 h 2042160"/>
                <a:gd name="connsiteX3" fmla="*/ 2093976 w 2339340"/>
                <a:gd name="connsiteY3" fmla="*/ 1790700 h 2042160"/>
                <a:gd name="connsiteX4" fmla="*/ 786384 w 2339340"/>
                <a:gd name="connsiteY4" fmla="*/ 1763268 h 2042160"/>
                <a:gd name="connsiteX5" fmla="*/ 0 w 2339340"/>
                <a:gd name="connsiteY5" fmla="*/ 1077468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9340" h="2042160">
                  <a:moveTo>
                    <a:pt x="0" y="1077468"/>
                  </a:moveTo>
                  <a:cubicBezTo>
                    <a:pt x="0" y="827532"/>
                    <a:pt x="432816" y="400812"/>
                    <a:pt x="786384" y="263652"/>
                  </a:cubicBezTo>
                  <a:cubicBezTo>
                    <a:pt x="1139952" y="126492"/>
                    <a:pt x="1903476" y="0"/>
                    <a:pt x="2121408" y="254508"/>
                  </a:cubicBezTo>
                  <a:cubicBezTo>
                    <a:pt x="2339340" y="509016"/>
                    <a:pt x="2316480" y="1539240"/>
                    <a:pt x="2093976" y="1790700"/>
                  </a:cubicBezTo>
                  <a:cubicBezTo>
                    <a:pt x="1871472" y="2042160"/>
                    <a:pt x="1135380" y="1879092"/>
                    <a:pt x="786384" y="1763268"/>
                  </a:cubicBezTo>
                  <a:cubicBezTo>
                    <a:pt x="437388" y="1647444"/>
                    <a:pt x="0" y="1327404"/>
                    <a:pt x="0" y="1077468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>
              <a:endCxn id="16" idx="2"/>
            </p:cNvCxnSpPr>
            <p:nvPr/>
          </p:nvCxnSpPr>
          <p:spPr>
            <a:xfrm>
              <a:off x="1676400" y="3200400"/>
              <a:ext cx="165100" cy="153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00200" y="3962400"/>
              <a:ext cx="165100" cy="153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43200" y="3657600"/>
              <a:ext cx="165100" cy="153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895600" y="4419600"/>
              <a:ext cx="2286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81400" y="3352800"/>
              <a:ext cx="241300" cy="77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800600" y="2819400"/>
              <a:ext cx="165100" cy="153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3733800" y="4419600"/>
              <a:ext cx="2286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76800" y="4724400"/>
              <a:ext cx="165100" cy="153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562600" y="3657600"/>
              <a:ext cx="241300" cy="230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876800" y="4573588"/>
              <a:ext cx="165100" cy="150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676400" y="3352800"/>
              <a:ext cx="165100" cy="150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600200" y="3810000"/>
              <a:ext cx="165100" cy="150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743200" y="3810000"/>
              <a:ext cx="165100" cy="150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663950" y="3498850"/>
              <a:ext cx="228600" cy="88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787900" y="2971800"/>
              <a:ext cx="165100" cy="150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5746750" y="3689350"/>
              <a:ext cx="228600" cy="165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810000" y="4267200"/>
              <a:ext cx="228600" cy="746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858293" y="4228307"/>
              <a:ext cx="227013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44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8" name="TextBox 46"/>
            <p:cNvSpPr txBox="1">
              <a:spLocks noChangeArrowheads="1"/>
            </p:cNvSpPr>
            <p:nvPr/>
          </p:nvSpPr>
          <p:spPr bwMode="auto">
            <a:xfrm>
              <a:off x="1524000" y="405026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9" name="TextBox 47"/>
            <p:cNvSpPr txBox="1">
              <a:spLocks noChangeArrowheads="1"/>
            </p:cNvSpPr>
            <p:nvPr/>
          </p:nvSpPr>
          <p:spPr bwMode="auto">
            <a:xfrm>
              <a:off x="3657600" y="313586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40" name="TextBox 48"/>
            <p:cNvSpPr txBox="1">
              <a:spLocks noChangeArrowheads="1"/>
            </p:cNvSpPr>
            <p:nvPr/>
          </p:nvSpPr>
          <p:spPr bwMode="auto">
            <a:xfrm>
              <a:off x="4875106" y="2667000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dirty="0"/>
                <a:t>b</a:t>
              </a:r>
            </a:p>
          </p:txBody>
        </p:sp>
        <p:sp>
          <p:nvSpPr>
            <p:cNvPr id="41" name="TextBox 49"/>
            <p:cNvSpPr txBox="1">
              <a:spLocks noChangeArrowheads="1"/>
            </p:cNvSpPr>
            <p:nvPr/>
          </p:nvSpPr>
          <p:spPr bwMode="auto">
            <a:xfrm>
              <a:off x="5713306" y="336446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42" name="TextBox 50"/>
            <p:cNvSpPr txBox="1">
              <a:spLocks noChangeArrowheads="1"/>
            </p:cNvSpPr>
            <p:nvPr/>
          </p:nvSpPr>
          <p:spPr bwMode="auto">
            <a:xfrm>
              <a:off x="5027506" y="465986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43" name="TextBox 51"/>
            <p:cNvSpPr txBox="1">
              <a:spLocks noChangeArrowheads="1"/>
            </p:cNvSpPr>
            <p:nvPr/>
          </p:nvSpPr>
          <p:spPr bwMode="auto">
            <a:xfrm>
              <a:off x="3810000" y="4419600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44" name="TextBox 52"/>
            <p:cNvSpPr txBox="1">
              <a:spLocks noChangeArrowheads="1"/>
            </p:cNvSpPr>
            <p:nvPr/>
          </p:nvSpPr>
          <p:spPr bwMode="auto">
            <a:xfrm>
              <a:off x="2905126" y="351686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45" name="TextBox 53"/>
            <p:cNvSpPr txBox="1">
              <a:spLocks noChangeArrowheads="1"/>
            </p:cNvSpPr>
            <p:nvPr/>
          </p:nvSpPr>
          <p:spPr bwMode="auto">
            <a:xfrm>
              <a:off x="3048000" y="420266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2209800" y="3810000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815679"/>
              </p:ext>
            </p:extLst>
          </p:nvPr>
        </p:nvGraphicFramePr>
        <p:xfrm>
          <a:off x="8397897" y="1637436"/>
          <a:ext cx="3081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20480" imgH="228600" progId="Equation.3">
                  <p:embed/>
                </p:oleObj>
              </mc:Choice>
              <mc:Fallback>
                <p:oleObj name="Equation" r:id="rId4" imgW="1320480" imgH="228600" progId="Equation.3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97" y="1637436"/>
                        <a:ext cx="30813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18"/>
          <p:cNvSpPr txBox="1">
            <a:spLocks noChangeArrowheads="1"/>
          </p:cNvSpPr>
          <p:nvPr/>
        </p:nvSpPr>
        <p:spPr bwMode="auto">
          <a:xfrm>
            <a:off x="1734447" y="4148105"/>
            <a:ext cx="2123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i="1" dirty="0"/>
              <a:t>w=b</a:t>
            </a:r>
            <a:r>
              <a:rPr lang="en-US" altLang="en-US" sz="2400" i="1" baseline="30000" dirty="0"/>
              <a:t>4</a:t>
            </a:r>
            <a:r>
              <a:rPr lang="en-US" altLang="en-US" sz="2400" i="1" dirty="0"/>
              <a:t>ab</a:t>
            </a:r>
            <a:r>
              <a:rPr lang="en-US" altLang="en-US" sz="2400" i="1" baseline="30000" dirty="0"/>
              <a:t>5</a:t>
            </a:r>
            <a:r>
              <a:rPr lang="en-US" altLang="en-US" sz="2400" i="1" dirty="0"/>
              <a:t>a</a:t>
            </a:r>
          </a:p>
        </p:txBody>
      </p:sp>
      <p:sp>
        <p:nvSpPr>
          <p:cNvPr id="78" name="Freeform 77"/>
          <p:cNvSpPr/>
          <p:nvPr/>
        </p:nvSpPr>
        <p:spPr>
          <a:xfrm>
            <a:off x="6091448" y="3312727"/>
            <a:ext cx="5397654" cy="3081341"/>
          </a:xfrm>
          <a:custGeom>
            <a:avLst/>
            <a:gdLst>
              <a:gd name="connsiteX0" fmla="*/ 0 w 4666445"/>
              <a:gd name="connsiteY0" fmla="*/ 759853 h 4273639"/>
              <a:gd name="connsiteX1" fmla="*/ 695459 w 4666445"/>
              <a:gd name="connsiteY1" fmla="*/ 425003 h 4273639"/>
              <a:gd name="connsiteX2" fmla="*/ 4043966 w 4666445"/>
              <a:gd name="connsiteY2" fmla="*/ 360608 h 4273639"/>
              <a:gd name="connsiteX3" fmla="*/ 4430332 w 4666445"/>
              <a:gd name="connsiteY3" fmla="*/ 2588653 h 4273639"/>
              <a:gd name="connsiteX4" fmla="*/ 3696236 w 4666445"/>
              <a:gd name="connsiteY4" fmla="*/ 4005329 h 4273639"/>
              <a:gd name="connsiteX5" fmla="*/ 3039414 w 4666445"/>
              <a:gd name="connsiteY5" fmla="*/ 4198512 h 4273639"/>
              <a:gd name="connsiteX6" fmla="*/ 1081825 w 4666445"/>
              <a:gd name="connsiteY6" fmla="*/ 3992450 h 4273639"/>
              <a:gd name="connsiteX7" fmla="*/ 1081825 w 4666445"/>
              <a:gd name="connsiteY7" fmla="*/ 3992450 h 4273639"/>
              <a:gd name="connsiteX8" fmla="*/ 1081825 w 4666445"/>
              <a:gd name="connsiteY8" fmla="*/ 3992450 h 427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6445" h="4273639">
                <a:moveTo>
                  <a:pt x="0" y="759853"/>
                </a:moveTo>
                <a:cubicBezTo>
                  <a:pt x="10732" y="625698"/>
                  <a:pt x="21465" y="491544"/>
                  <a:pt x="695459" y="425003"/>
                </a:cubicBezTo>
                <a:cubicBezTo>
                  <a:pt x="1369453" y="358462"/>
                  <a:pt x="3421487" y="0"/>
                  <a:pt x="4043966" y="360608"/>
                </a:cubicBezTo>
                <a:cubicBezTo>
                  <a:pt x="4666445" y="721216"/>
                  <a:pt x="4488287" y="1981200"/>
                  <a:pt x="4430332" y="2588653"/>
                </a:cubicBezTo>
                <a:cubicBezTo>
                  <a:pt x="4372377" y="3196106"/>
                  <a:pt x="3928056" y="3737019"/>
                  <a:pt x="3696236" y="4005329"/>
                </a:cubicBezTo>
                <a:cubicBezTo>
                  <a:pt x="3464416" y="4273639"/>
                  <a:pt x="3475149" y="4200658"/>
                  <a:pt x="3039414" y="4198512"/>
                </a:cubicBezTo>
                <a:cubicBezTo>
                  <a:pt x="2603679" y="4196366"/>
                  <a:pt x="1081825" y="3992450"/>
                  <a:pt x="1081825" y="3992450"/>
                </a:cubicBezTo>
                <a:lnTo>
                  <a:pt x="1081825" y="3992450"/>
                </a:lnTo>
                <a:lnTo>
                  <a:pt x="1081825" y="39924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/>
              <p:cNvSpPr txBox="1"/>
              <p:nvPr/>
            </p:nvSpPr>
            <p:spPr>
              <a:xfrm>
                <a:off x="7350265" y="381484"/>
                <a:ext cx="2169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265" y="381484"/>
                <a:ext cx="216950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/>
              <p:cNvSpPr txBox="1"/>
              <p:nvPr/>
            </p:nvSpPr>
            <p:spPr>
              <a:xfrm>
                <a:off x="9321218" y="366828"/>
                <a:ext cx="12346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218" y="366828"/>
                <a:ext cx="123469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69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7" grpId="0"/>
      <p:bldP spid="78" grpId="0" animBg="1"/>
      <p:bldP spid="107" grpId="0"/>
      <p:bldP spid="1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Equation</vt:lpstr>
      <vt:lpstr>Free groups: Subgroups and Bases</vt:lpstr>
      <vt:lpstr>Easiest group to do calculations in: </vt:lpstr>
    </vt:vector>
  </TitlesOfParts>
  <Company>TCNJ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groups: Subgroups and Bases</dc:title>
  <dc:creator>The College of New Jersey</dc:creator>
  <cp:lastModifiedBy>The College of New Jersey</cp:lastModifiedBy>
  <cp:revision>2</cp:revision>
  <dcterms:created xsi:type="dcterms:W3CDTF">2019-03-27T12:41:01Z</dcterms:created>
  <dcterms:modified xsi:type="dcterms:W3CDTF">2019-03-27T12:49:45Z</dcterms:modified>
</cp:coreProperties>
</file>